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7"/>
  </p:notesMasterIdLst>
  <p:handoutMasterIdLst>
    <p:handoutMasterId r:id="rId18"/>
  </p:handoutMasterIdLst>
  <p:sldIdLst>
    <p:sldId id="535" r:id="rId3"/>
    <p:sldId id="662" r:id="rId4"/>
    <p:sldId id="676" r:id="rId5"/>
    <p:sldId id="684" r:id="rId6"/>
    <p:sldId id="671" r:id="rId7"/>
    <p:sldId id="683" r:id="rId8"/>
    <p:sldId id="672" r:id="rId9"/>
    <p:sldId id="675" r:id="rId10"/>
    <p:sldId id="678" r:id="rId11"/>
    <p:sldId id="679" r:id="rId12"/>
    <p:sldId id="680" r:id="rId13"/>
    <p:sldId id="681" r:id="rId14"/>
    <p:sldId id="682" r:id="rId15"/>
    <p:sldId id="534" r:id="rId16"/>
  </p:sldIdLst>
  <p:sldSz cx="9144000" cy="6858000" type="screen4x3"/>
  <p:notesSz cx="6797675" cy="9926638"/>
  <p:defaultTextStyle>
    <a:defPPr>
      <a:defRPr lang="es-ES"/>
    </a:defPPr>
    <a:lvl1pPr algn="just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-"/>
      <a:defRPr b="1" kern="1200">
        <a:solidFill>
          <a:schemeClr val="tx1"/>
        </a:solidFill>
        <a:latin typeface="Le Monde Livre Std" pitchFamily="50" charset="0"/>
        <a:ea typeface="+mn-ea"/>
        <a:cs typeface="+mn-cs"/>
      </a:defRPr>
    </a:lvl1pPr>
    <a:lvl2pPr marL="457200" algn="just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-"/>
      <a:defRPr b="1" kern="1200">
        <a:solidFill>
          <a:schemeClr val="tx1"/>
        </a:solidFill>
        <a:latin typeface="Le Monde Livre Std" pitchFamily="50" charset="0"/>
        <a:ea typeface="+mn-ea"/>
        <a:cs typeface="+mn-cs"/>
      </a:defRPr>
    </a:lvl2pPr>
    <a:lvl3pPr marL="914400" algn="just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-"/>
      <a:defRPr b="1" kern="1200">
        <a:solidFill>
          <a:schemeClr val="tx1"/>
        </a:solidFill>
        <a:latin typeface="Le Monde Livre Std" pitchFamily="50" charset="0"/>
        <a:ea typeface="+mn-ea"/>
        <a:cs typeface="+mn-cs"/>
      </a:defRPr>
    </a:lvl3pPr>
    <a:lvl4pPr marL="1371600" algn="just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-"/>
      <a:defRPr b="1" kern="1200">
        <a:solidFill>
          <a:schemeClr val="tx1"/>
        </a:solidFill>
        <a:latin typeface="Le Monde Livre Std" pitchFamily="50" charset="0"/>
        <a:ea typeface="+mn-ea"/>
        <a:cs typeface="+mn-cs"/>
      </a:defRPr>
    </a:lvl4pPr>
    <a:lvl5pPr marL="1828800" algn="just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-"/>
      <a:defRPr b="1" kern="1200">
        <a:solidFill>
          <a:schemeClr val="tx1"/>
        </a:solidFill>
        <a:latin typeface="Le Monde Livre Std" pitchFamily="50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Le Monde Livre Std" pitchFamily="50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Le Monde Livre Std" pitchFamily="50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Le Monde Livre Std" pitchFamily="50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Le Monde Livre Std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4B"/>
    <a:srgbClr val="CC5200"/>
    <a:srgbClr val="1C2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29" autoAdjust="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0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5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14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6-4A6F-A5CC-F3DF69C7A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384192"/>
        <c:axId val="146247040"/>
      </c:barChart>
      <c:catAx>
        <c:axId val="14538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46247040"/>
        <c:crosses val="autoZero"/>
        <c:auto val="1"/>
        <c:lblAlgn val="ctr"/>
        <c:lblOffset val="100"/>
        <c:noMultiLvlLbl val="0"/>
      </c:catAx>
      <c:valAx>
        <c:axId val="14624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384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49" cy="495859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227" y="0"/>
            <a:ext cx="2944869" cy="495859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6CAE7D1-C812-4324-8FA6-29F7E69C5708}" type="datetimeFigureOut">
              <a:rPr lang="es-ES"/>
              <a:pPr>
                <a:defRPr/>
              </a:pPr>
              <a:t>23/08/2022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202"/>
            <a:ext cx="2946449" cy="495859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227" y="9429202"/>
            <a:ext cx="2944869" cy="495859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FF67418-50EC-49B3-ABB5-46D746B021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132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49" cy="49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6" tIns="45473" rIns="90946" bIns="45473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27" y="0"/>
            <a:ext cx="2944869" cy="49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6" tIns="45473" rIns="90946" bIns="454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8" y="4715390"/>
            <a:ext cx="5438140" cy="44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6" tIns="45473" rIns="90946" bIns="45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202"/>
            <a:ext cx="2946449" cy="49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6" tIns="45473" rIns="90946" bIns="45473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27" y="9429202"/>
            <a:ext cx="2944869" cy="49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46" tIns="45473" rIns="90946" bIns="454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CE31FF6-EB9D-440E-8D26-FA7BCE3593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667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2525" cy="37226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979" y="4715390"/>
            <a:ext cx="5439719" cy="44674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UY"/>
              <a:t>62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31FF6-EB9D-440E-8D26-FA7BCE359358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18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31FF6-EB9D-440E-8D26-FA7BCE359358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18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31FF6-EB9D-440E-8D26-FA7BCE359358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415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51227" y="9429202"/>
            <a:ext cx="2944869" cy="49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46" tIns="45473" rIns="90946" bIns="45473" anchor="b"/>
          <a:lstStyle>
            <a:lvl1pPr>
              <a:defRPr b="1">
                <a:solidFill>
                  <a:schemeClr val="tx1"/>
                </a:solidFill>
                <a:latin typeface="Le Monde Livre Std" pitchFamily="50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Le Monde Livre Std" pitchFamily="50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Le Monde Livre Std" pitchFamily="50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Le Monde Livre Std" pitchFamily="50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Le Monde Livre Std" pitchFamily="50" charset="0"/>
              </a:defRPr>
            </a:lvl5pPr>
            <a:lvl6pPr marL="25146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-"/>
              <a:defRPr b="1">
                <a:solidFill>
                  <a:schemeClr val="tx1"/>
                </a:solidFill>
                <a:latin typeface="Le Monde Livre Std" pitchFamily="50" charset="0"/>
              </a:defRPr>
            </a:lvl6pPr>
            <a:lvl7pPr marL="29718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-"/>
              <a:defRPr b="1">
                <a:solidFill>
                  <a:schemeClr val="tx1"/>
                </a:solidFill>
                <a:latin typeface="Le Monde Livre Std" pitchFamily="50" charset="0"/>
              </a:defRPr>
            </a:lvl7pPr>
            <a:lvl8pPr marL="34290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-"/>
              <a:defRPr b="1">
                <a:solidFill>
                  <a:schemeClr val="tx1"/>
                </a:solidFill>
                <a:latin typeface="Le Monde Livre Std" pitchFamily="50" charset="0"/>
              </a:defRPr>
            </a:lvl8pPr>
            <a:lvl9pPr marL="3886200" indent="-228600" algn="just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-"/>
              <a:defRPr b="1">
                <a:solidFill>
                  <a:schemeClr val="tx1"/>
                </a:solidFill>
                <a:latin typeface="Le Monde Livre Std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EB99B0E-9B73-490D-BE06-293777E49269}" type="slidenum">
              <a:rPr lang="es-ES" altLang="es-UY" sz="1200" b="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s-ES" altLang="es-UY" sz="1200" b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altLang="es-UY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" name="1 Marcador de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6203032" cy="63408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2DE8-1A42-4A20-AB41-EDA20B518A01}" type="datetime1">
              <a:rPr lang="es-ES"/>
              <a:pPr>
                <a:defRPr/>
              </a:pPr>
              <a:t>23/08/2022</a:t>
            </a:fld>
            <a:r>
              <a:rPr lang="en-US"/>
              <a:t>Setiembre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6C347-2B68-45DF-9D39-843178E4A8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BB0C8-ABF8-418E-9CA5-D60FB3608137}" type="datetime1">
              <a:rPr lang="es-ES"/>
              <a:pPr>
                <a:defRPr/>
              </a:pPr>
              <a:t>23/08/2022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47A2-FDC2-40F7-B1D2-C8C34D1D16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8B2C-63BC-4F08-94E2-BCA0DA214E53}" type="datetime1">
              <a:rPr lang="es-ES"/>
              <a:pPr>
                <a:defRPr/>
              </a:pPr>
              <a:t>23/08/2022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AFE6-0D12-4DA9-8343-EE272649BC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99E73-F281-4CEF-A2E1-853D8034D427}" type="datetime1">
              <a:rPr lang="es-ES"/>
              <a:pPr>
                <a:defRPr/>
              </a:pPr>
              <a:t>23/08/2022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1422-5A7E-4C9E-8663-ABD84413E1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B312F-A09A-48FE-B7AF-E01DFB763AC7}" type="datetime1">
              <a:rPr lang="es-ES"/>
              <a:pPr>
                <a:defRPr/>
              </a:pPr>
              <a:t>23/08/2022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CA97-2A29-45B2-8206-5B790951A3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89304-30D9-414D-AEFA-F1D9AE868F65}" type="datetime1">
              <a:rPr lang="es-ES"/>
              <a:pPr>
                <a:defRPr/>
              </a:pPr>
              <a:t>23/08/2022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51A62-5A99-4255-A7A1-E54472567B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00B6-BD79-4D4A-835F-397264D6C7AF}" type="datetime1">
              <a:rPr lang="es-ES"/>
              <a:pPr>
                <a:defRPr/>
              </a:pPr>
              <a:t>23/08/2022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9B08-4BAE-45AB-893B-3CEFE3ECB4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66235-9F59-4BA5-84B9-D0C1341119A8}" type="datetime1">
              <a:rPr lang="es-ES"/>
              <a:pPr>
                <a:defRPr/>
              </a:pPr>
              <a:t>23/08/2022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54AA1-2105-450B-A63A-F38495D554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4751C-D203-4E50-84CF-05CFCAE19A71}" type="datetime1">
              <a:rPr lang="es-ES"/>
              <a:pPr>
                <a:defRPr/>
              </a:pPr>
              <a:t>23/08/2022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56397-7FD6-4F28-BD21-7CF9B0ADE4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DB985-3C09-474C-871D-754F0943005D}" type="datetime1">
              <a:rPr lang="es-ES"/>
              <a:pPr>
                <a:defRPr/>
              </a:pPr>
              <a:t>23/08/2022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12D04-D941-47B1-A5BB-AFA1FBFCCA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9535-2AAE-4C42-8777-F4A959F791BA}" type="datetime1">
              <a:rPr lang="es-ES"/>
              <a:pPr>
                <a:defRPr/>
              </a:pPr>
              <a:t>23/08/2022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1CB8-9BD0-4FF3-B0D4-274DE4256F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6203032" cy="63408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9064-BB0E-4A5B-B3D6-B117E618B460}" type="datetime1">
              <a:rPr lang="es-ES"/>
              <a:pPr>
                <a:defRPr/>
              </a:pPr>
              <a:t>23/08/2022</a:t>
            </a:fld>
            <a:r>
              <a:rPr lang="en-US"/>
              <a:t>Setiembre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00834-D8A1-4667-A6FC-3D705B7303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6203032" cy="63408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6726C-A081-4F7D-83F7-FD08822DDEB3}" type="datetime1">
              <a:rPr lang="es-ES"/>
              <a:pPr>
                <a:defRPr/>
              </a:pPr>
              <a:t>23/08/2022</a:t>
            </a:fld>
            <a:r>
              <a:rPr lang="en-US"/>
              <a:t>Setiembre 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8BFA-389B-46C0-902A-60AA867ADF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2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6203032" cy="63408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58CD6-3771-490B-917E-831785825170}" type="datetime1">
              <a:rPr lang="es-ES"/>
              <a:pPr>
                <a:defRPr/>
              </a:pPr>
              <a:t>23/08/2022</a:t>
            </a:fld>
            <a:r>
              <a:rPr lang="en-US"/>
              <a:t>Setiembre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4FBC-34E7-4335-932A-C3F6624BA9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3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41764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6203032" cy="63408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34376-6260-42CE-B73E-DBC1923CF0B5}" type="datetime1">
              <a:rPr lang="es-ES"/>
              <a:pPr>
                <a:defRPr/>
              </a:pPr>
              <a:t>23/08/2022</a:t>
            </a:fld>
            <a:r>
              <a:rPr lang="en-US"/>
              <a:t>Setiembre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748EA-5346-4CE9-A793-CD890DC2D7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20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AA9B-66C4-4516-BFB0-B6A39FB0122C}" type="datetime1">
              <a:rPr lang="es-ES"/>
              <a:pPr>
                <a:defRPr/>
              </a:pPr>
              <a:t>23/08/2022</a:t>
            </a:fld>
            <a:r>
              <a:rPr lang="en-US"/>
              <a:t>Setiembre 2010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9412-006E-48D0-8B38-6977D95B3C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7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115888"/>
            <a:ext cx="6203950" cy="63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2E715-D252-4046-A603-8E733EA800AE}" type="datetime1">
              <a:rPr lang="es-ES"/>
              <a:pPr>
                <a:defRPr/>
              </a:pPr>
              <a:t>23/08/2022</a:t>
            </a:fld>
            <a:r>
              <a:rPr lang="en-US"/>
              <a:t>Setiembre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F9869-A884-4CF4-9F08-0AC82BFEEB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6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115888"/>
            <a:ext cx="6203950" cy="63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20AA-F678-4773-A589-AE858962FB9D}" type="datetime1">
              <a:rPr lang="es-ES"/>
              <a:pPr>
                <a:defRPr/>
              </a:pPr>
              <a:t>23/08/2022</a:t>
            </a:fld>
            <a:r>
              <a:rPr lang="en-US"/>
              <a:t>Setiembre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E80C5-BB31-4EB4-AA64-B20BEB5544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1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2B5E1-7F20-42B3-8ED3-49E922E5E638}" type="datetime1">
              <a:rPr lang="es-ES"/>
              <a:pPr>
                <a:defRPr/>
              </a:pPr>
              <a:t>23/08/2022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C3CE-5EE2-48A5-A91D-822C2396B7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/>
              <a:t>Haga clic para modificar el estilo de texto del patrón</a:t>
            </a:r>
          </a:p>
          <a:p>
            <a:pPr lvl="1"/>
            <a:r>
              <a:rPr lang="es-ES" altLang="es-UY"/>
              <a:t>Segundo nivel</a:t>
            </a:r>
          </a:p>
          <a:p>
            <a:pPr lvl="2"/>
            <a:r>
              <a:rPr lang="es-ES" altLang="es-UY"/>
              <a:t>Tercer nivel</a:t>
            </a:r>
          </a:p>
          <a:p>
            <a:pPr lvl="3"/>
            <a:r>
              <a:rPr lang="es-ES" altLang="es-UY"/>
              <a:t>Cuarto nivel</a:t>
            </a:r>
          </a:p>
          <a:p>
            <a:pPr lvl="4"/>
            <a:r>
              <a:rPr lang="es-ES" altLang="es-UY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Le Monde Sans Std" pitchFamily="50" charset="0"/>
              </a:defRPr>
            </a:lvl1pPr>
          </a:lstStyle>
          <a:p>
            <a:pPr>
              <a:defRPr/>
            </a:pPr>
            <a:fld id="{8212FB23-879D-4764-8BEE-89C7EC1A4D1F}" type="datetime1">
              <a:rPr lang="es-ES"/>
              <a:pPr>
                <a:defRPr/>
              </a:pPr>
              <a:t>23/08/2022</a:t>
            </a:fld>
            <a:r>
              <a:rPr lang="en-US"/>
              <a:t>Setiembre 2010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Le Monde Sans Std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+mj-lt"/>
              </a:defRPr>
            </a:lvl1pPr>
          </a:lstStyle>
          <a:p>
            <a:pPr>
              <a:defRPr/>
            </a:pPr>
            <a:fld id="{6B0D2E28-9E90-448A-954E-A27B32150E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288" y="115888"/>
            <a:ext cx="620395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267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267D"/>
          </a:solidFill>
          <a:latin typeface="Le Monde Sans St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267D"/>
          </a:solidFill>
          <a:latin typeface="Le Monde Sans St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267D"/>
          </a:solidFill>
          <a:latin typeface="Le Monde Sans St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267D"/>
          </a:solidFill>
          <a:latin typeface="Le Monde Sans Std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1"/>
        </a:buBlip>
        <a:defRPr sz="3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2"/>
        </a:buBlip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3"/>
        </a:buBlip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3"/>
        </a:buBlip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3"/>
        </a:buBlip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Y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Y"/>
              <a:t>Haga clic para modificar el estilo de texto del patrón</a:t>
            </a:r>
          </a:p>
          <a:p>
            <a:pPr lvl="1"/>
            <a:r>
              <a:rPr lang="en-US" altLang="es-UY"/>
              <a:t>Segundo nivel</a:t>
            </a:r>
          </a:p>
          <a:p>
            <a:pPr lvl="2"/>
            <a:r>
              <a:rPr lang="en-US" altLang="es-UY"/>
              <a:t>Tercer nivel</a:t>
            </a:r>
          </a:p>
          <a:p>
            <a:pPr lvl="3"/>
            <a:r>
              <a:rPr lang="en-US" altLang="es-UY"/>
              <a:t>Cuarto nivel</a:t>
            </a:r>
          </a:p>
          <a:p>
            <a:pPr lvl="4"/>
            <a:r>
              <a:rPr lang="en-US" altLang="es-UY"/>
              <a:t>Quinto nivel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F471066-478C-478B-9740-33AE7C51D5EE}" type="datetime1">
              <a:rPr lang="es-ES"/>
              <a:pPr>
                <a:defRPr/>
              </a:pPr>
              <a:t>23/08/2022</a:t>
            </a:fld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46D04FD6-8338-491A-986F-94EC0FEC47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tf-gafi.org/media/fatf/documents/GAFILAT-Risk-based-Approach-Guidance-for-the-Life-Insurance-Sector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27838" y="5016500"/>
            <a:ext cx="81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buBlip>
                <a:blip r:embed="rId3"/>
              </a:buBlip>
              <a:defRPr sz="3200">
                <a:solidFill>
                  <a:schemeClr val="tx1"/>
                </a:solidFill>
                <a:latin typeface="Le Monde Sans Std" pitchFamily="50" charset="0"/>
              </a:defRPr>
            </a:lvl1pPr>
            <a:lvl2pPr marL="742950" indent="-285750" algn="l">
              <a:buBlip>
                <a:blip r:embed="rId4"/>
              </a:buBlip>
              <a:defRPr sz="2800">
                <a:solidFill>
                  <a:schemeClr val="tx1"/>
                </a:solidFill>
                <a:latin typeface="Le Monde Sans Std" pitchFamily="50" charset="0"/>
              </a:defRPr>
            </a:lvl2pPr>
            <a:lvl3pPr marL="1143000" indent="-228600" algn="l">
              <a:buBlip>
                <a:blip r:embed="rId5"/>
              </a:buBlip>
              <a:defRPr sz="2400">
                <a:solidFill>
                  <a:schemeClr val="tx1"/>
                </a:solidFill>
                <a:latin typeface="Le Monde Sans Std" pitchFamily="50" charset="0"/>
              </a:defRPr>
            </a:lvl3pPr>
            <a:lvl4pPr marL="1600200" indent="-228600" algn="l"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4pPr>
            <a:lvl5pPr marL="2057400" indent="-228600" algn="l"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9pPr>
          </a:lstStyle>
          <a:p>
            <a:pPr algn="just">
              <a:buFontTx/>
              <a:buChar char="-"/>
            </a:pPr>
            <a:endParaRPr lang="es-UY" altLang="es-UY" sz="1800">
              <a:latin typeface="Le Monde Livre Std" pitchFamily="50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67544" y="992158"/>
            <a:ext cx="8352928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buBlip>
                <a:blip r:embed="rId3"/>
              </a:buBlip>
              <a:defRPr sz="3200">
                <a:solidFill>
                  <a:schemeClr val="tx1"/>
                </a:solidFill>
                <a:latin typeface="Le Monde Sans Std" pitchFamily="50" charset="0"/>
              </a:defRPr>
            </a:lvl1pPr>
            <a:lvl2pPr marL="742950" indent="-285750" algn="l">
              <a:buBlip>
                <a:blip r:embed="rId4"/>
              </a:buBlip>
              <a:defRPr sz="2800">
                <a:solidFill>
                  <a:schemeClr val="tx1"/>
                </a:solidFill>
                <a:latin typeface="Le Monde Sans Std" pitchFamily="50" charset="0"/>
              </a:defRPr>
            </a:lvl2pPr>
            <a:lvl3pPr marL="1143000" indent="-228600" algn="l">
              <a:buBlip>
                <a:blip r:embed="rId5"/>
              </a:buBlip>
              <a:defRPr sz="2400">
                <a:solidFill>
                  <a:schemeClr val="tx1"/>
                </a:solidFill>
                <a:latin typeface="Le Monde Sans Std" pitchFamily="50" charset="0"/>
              </a:defRPr>
            </a:lvl3pPr>
            <a:lvl4pPr marL="1600200" indent="-228600" algn="l"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4pPr>
            <a:lvl5pPr marL="2057400" indent="-228600" algn="l"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MX" altLang="es-UY" sz="4000" dirty="0">
              <a:solidFill>
                <a:srgbClr val="1C267D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UY" sz="4000" dirty="0">
                <a:solidFill>
                  <a:srgbClr val="1C2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mercado de seguros y el rol de los intermediarios en el sistema de prevención de LA/FT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MX" altLang="es-UY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MX" altLang="es-UY" sz="18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UY" sz="2800" dirty="0">
                <a:solidFill>
                  <a:srgbClr val="1C2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Superintendencia de Servicios Financieros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MX" altLang="es-UY" sz="2800" dirty="0">
              <a:solidFill>
                <a:srgbClr val="1C2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es-MX" altLang="es-UY" sz="2000" dirty="0">
                <a:solidFill>
                  <a:srgbClr val="1C26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UY" sz="2000" dirty="0">
                <a:solidFill>
                  <a:srgbClr val="1C2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ES_tradnl" altLang="es-UY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Marco Reglamentario (</a:t>
            </a:r>
            <a:r>
              <a:rPr lang="es-ES_tradnl" altLang="es-UY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s-ES_tradnl" altLang="es-UY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altLang="es-UY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5"/>
            <a:ext cx="8229600" cy="5472608"/>
          </a:xfrm>
        </p:spPr>
        <p:txBody>
          <a:bodyPr/>
          <a:lstStyle/>
          <a:p>
            <a:pPr indent="0" algn="just">
              <a:lnSpc>
                <a:spcPct val="80000"/>
              </a:lnSpc>
              <a:buNone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Procedimientos de debida diligencia INTENSIFICADA – para clientes de mayor riesgo</a:t>
            </a:r>
          </a:p>
          <a:p>
            <a:pPr indent="0" algn="just">
              <a:lnSpc>
                <a:spcPct val="80000"/>
              </a:lnSpc>
              <a:buNone/>
            </a:pPr>
            <a:endParaRPr lang="es-ES" alt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dirty="0">
                <a:latin typeface="Arial" panose="020B0604020202020204" pitchFamily="34" charset="0"/>
                <a:cs typeface="Arial" panose="020B0604020202020204" pitchFamily="34" charset="0"/>
              </a:rPr>
              <a:t>Clientes no residentes de países que no cumplen con estándares internacionales en PLA/FT/PADM</a:t>
            </a: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dirty="0">
                <a:latin typeface="Arial" panose="020B0604020202020204" pitchFamily="34" charset="0"/>
                <a:cs typeface="Arial" panose="020B0604020202020204" pitchFamily="34" charset="0"/>
              </a:rPr>
              <a:t>Clientes PEP y sus familiares</a:t>
            </a: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dirty="0">
                <a:latin typeface="Arial" panose="020B0604020202020204" pitchFamily="34" charset="0"/>
                <a:cs typeface="Arial" panose="020B0604020202020204" pitchFamily="34" charset="0"/>
              </a:rPr>
              <a:t>Personas que se vinculen a través de operativas sin contacto personal y que favorezcan el anonimato.</a:t>
            </a: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dirty="0">
                <a:latin typeface="Arial" panose="020B0604020202020204" pitchFamily="34" charset="0"/>
                <a:cs typeface="Arial" panose="020B0604020202020204" pitchFamily="34" charset="0"/>
              </a:rPr>
              <a:t>Clientes con seguros de vida de prima anual mayor a USD 10.000 o prima única mayor a USD 200.000</a:t>
            </a: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strike="sngStrike" dirty="0">
                <a:latin typeface="Arial" panose="020B0604020202020204" pitchFamily="34" charset="0"/>
                <a:cs typeface="Arial" panose="020B0604020202020204" pitchFamily="34" charset="0"/>
              </a:rPr>
              <a:t>Seguros de caución que presenten complejidad inusitada o cuando una de las partes es no residentes</a:t>
            </a:r>
            <a:r>
              <a:rPr lang="es-ES" altLang="es-UY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dirty="0">
                <a:latin typeface="Arial" panose="020B0604020202020204" pitchFamily="34" charset="0"/>
                <a:cs typeface="Arial" panose="020B0604020202020204" pitchFamily="34" charset="0"/>
              </a:rPr>
              <a:t>Operaciones que se realizan en circunstancias inusuales.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ES_tradnl" altLang="es-UY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Marco Reglamentario (</a:t>
            </a:r>
            <a:r>
              <a:rPr lang="es-ES_tradnl" altLang="es-UY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s-ES_tradnl" altLang="es-UY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altLang="es-UY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5"/>
            <a:ext cx="8229600" cy="5472608"/>
          </a:xfrm>
        </p:spPr>
        <p:txBody>
          <a:bodyPr/>
          <a:lstStyle/>
          <a:p>
            <a:pPr indent="0" algn="just">
              <a:lnSpc>
                <a:spcPct val="80000"/>
              </a:lnSpc>
              <a:buNone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SERVICIOS PROVISTOS POR TERCEROS (</a:t>
            </a:r>
            <a:r>
              <a:rPr lang="es-ES" altLang="es-UY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Circ</a:t>
            </a: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 2381)</a:t>
            </a:r>
          </a:p>
          <a:p>
            <a:pPr indent="0" algn="just">
              <a:lnSpc>
                <a:spcPct val="80000"/>
              </a:lnSpc>
              <a:buNone/>
            </a:pPr>
            <a:endParaRPr lang="es-ES" alt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Utilización de intermediarios de seguros para realizar procedimientos de debida diligencia no precisa autorización  de la SSF</a:t>
            </a: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Contrato debe contener como mínimo:</a:t>
            </a:r>
          </a:p>
          <a:p>
            <a:pPr marL="1085850"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Obligación de verificar la identidad del potencial cliente  (o en su defecto lo hará la propia institución).</a:t>
            </a:r>
          </a:p>
          <a:p>
            <a:pPr marL="1085850"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Documentación necesaria para verificar la identidad del cliente y para obtener un adecuado conocimiento de su actividad económica.</a:t>
            </a:r>
          </a:p>
          <a:p>
            <a:pPr marL="1085850"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Documentación que deberá completar y suscribir el cliente una vez aceptado.</a:t>
            </a:r>
          </a:p>
          <a:p>
            <a:pPr marL="1085850"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Obligación del tercero de informar al cliente que no se iniciará ningún vínculo comercial hasta tanto no se aceptado por institución.</a:t>
            </a:r>
          </a:p>
          <a:p>
            <a:pPr marL="1085850"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Compromisos de confidencialidad y protección de datos personales</a:t>
            </a:r>
          </a:p>
          <a:p>
            <a:pPr marL="1085850"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Prohibición de subcontratar.</a:t>
            </a: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80000"/>
              </a:lnSpc>
              <a:buNone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80000"/>
              </a:lnSpc>
              <a:buNone/>
            </a:pPr>
            <a:endParaRPr lang="es-ES" alt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3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ES_tradnl" altLang="es-UY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Marco Reglamentario (</a:t>
            </a:r>
            <a:r>
              <a:rPr lang="es-ES_tradnl" altLang="es-UY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s-ES_tradnl" altLang="es-UY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altLang="es-UY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5"/>
            <a:ext cx="8229600" cy="5472608"/>
          </a:xfrm>
        </p:spPr>
        <p:txBody>
          <a:bodyPr/>
          <a:lstStyle/>
          <a:p>
            <a:pPr indent="0" algn="just">
              <a:lnSpc>
                <a:spcPct val="80000"/>
              </a:lnSpc>
              <a:buNone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SERVICIOS PROVISTOS POR TERCEROS (</a:t>
            </a:r>
            <a:r>
              <a:rPr lang="es-ES" altLang="es-UY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Circ</a:t>
            </a: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 2381)</a:t>
            </a:r>
          </a:p>
          <a:p>
            <a:pPr indent="0" algn="just">
              <a:lnSpc>
                <a:spcPct val="80000"/>
              </a:lnSpc>
              <a:buNone/>
            </a:pPr>
            <a:endParaRPr lang="es-ES" alt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La institución debe:</a:t>
            </a:r>
          </a:p>
          <a:p>
            <a:pPr indent="0" algn="just">
              <a:lnSpc>
                <a:spcPct val="80000"/>
              </a:lnSpc>
              <a:buNone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dirty="0">
                <a:latin typeface="Arial" panose="020B0604020202020204" pitchFamily="34" charset="0"/>
                <a:cs typeface="Arial" panose="020B0604020202020204" pitchFamily="34" charset="0"/>
              </a:rPr>
              <a:t>Mantener en sus oficina los contratos celebrados, información que acredite idoneidad del tercero, declaración del tercero que su personal conoce la regulación de prevención de LA/FT/PADM</a:t>
            </a:r>
          </a:p>
          <a:p>
            <a:pPr marL="1085850"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dirty="0">
                <a:latin typeface="Arial" panose="020B0604020202020204" pitchFamily="34" charset="0"/>
                <a:cs typeface="Arial" panose="020B0604020202020204" pitchFamily="34" charset="0"/>
              </a:rPr>
              <a:t>Contar con listado de clientes cuya debida diligencia fue realizada por un tercero.</a:t>
            </a:r>
          </a:p>
          <a:p>
            <a:pPr marL="1085850" lvl="1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Los terceros estarán sometidos a las mismas normas que rigen cuando son cumplidas por las entidades controladas, excepto las de carácter sancionatorio.</a:t>
            </a: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Los intermediarios de seguros no están supervisados por la SSF.</a:t>
            </a:r>
          </a:p>
          <a:p>
            <a:pPr indent="0" algn="just">
              <a:lnSpc>
                <a:spcPct val="80000"/>
              </a:lnSpc>
              <a:buNone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80000"/>
              </a:lnSpc>
              <a:buNone/>
            </a:pPr>
            <a:endParaRPr lang="es-ES" alt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ES_tradnl" altLang="es-UY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rol de los intermediarios</a:t>
            </a:r>
            <a:endParaRPr lang="es-ES" altLang="es-UY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712"/>
            <a:ext cx="8229600" cy="5256237"/>
          </a:xfrm>
        </p:spPr>
        <p:txBody>
          <a:bodyPr/>
          <a:lstStyle/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Canal de contacto con los clientes</a:t>
            </a: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Deben entender los riesgos a los que están expuestos</a:t>
            </a: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Deben cumplir con los procedimientos de la aseguradora – contrato</a:t>
            </a: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La responsable final de la aplicación de los procedimientos es la aseguradora</a:t>
            </a:r>
          </a:p>
          <a:p>
            <a:pPr marL="685800">
              <a:lnSpc>
                <a:spcPct val="80000"/>
              </a:lnSpc>
              <a:buFont typeface="Arial" charset="0"/>
              <a:buChar char="•"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No se puede delegar el monitoreo</a:t>
            </a: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endParaRPr lang="es-ES" altLang="es-UY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buBlip>
                <a:blip r:embed="rId3"/>
              </a:buBlip>
              <a:defRPr sz="3200">
                <a:solidFill>
                  <a:schemeClr val="tx1"/>
                </a:solidFill>
                <a:latin typeface="Le Monde Sans Std" pitchFamily="50" charset="0"/>
              </a:defRPr>
            </a:lvl1pPr>
            <a:lvl2pPr marL="742950" indent="-285750" algn="l">
              <a:buBlip>
                <a:blip r:embed="rId4"/>
              </a:buBlip>
              <a:defRPr sz="2800">
                <a:solidFill>
                  <a:schemeClr val="tx1"/>
                </a:solidFill>
                <a:latin typeface="Le Monde Sans Std" pitchFamily="50" charset="0"/>
              </a:defRPr>
            </a:lvl2pPr>
            <a:lvl3pPr marL="1143000" indent="-228600" algn="l">
              <a:buBlip>
                <a:blip r:embed="rId5"/>
              </a:buBlip>
              <a:defRPr sz="2400">
                <a:solidFill>
                  <a:schemeClr val="tx1"/>
                </a:solidFill>
                <a:latin typeface="Le Monde Sans Std" pitchFamily="50" charset="0"/>
              </a:defRPr>
            </a:lvl3pPr>
            <a:lvl4pPr marL="1600200" indent="-228600" algn="l"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4pPr>
            <a:lvl5pPr marL="2057400" indent="-228600" algn="l"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UY" altLang="es-UY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84213" y="2276475"/>
            <a:ext cx="7775575" cy="19034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Gracias por su atención</a:t>
            </a:r>
          </a:p>
        </p:txBody>
      </p:sp>
      <p:sp>
        <p:nvSpPr>
          <p:cNvPr id="62468" name="2 Subtítulo"/>
          <p:cNvSpPr>
            <a:spLocks noGrp="1"/>
          </p:cNvSpPr>
          <p:nvPr>
            <p:ph type="subTitle" idx="4294967295"/>
          </p:nvPr>
        </p:nvSpPr>
        <p:spPr>
          <a:xfrm>
            <a:off x="1700213" y="4891088"/>
            <a:ext cx="6400800" cy="1706562"/>
          </a:xfrm>
        </p:spPr>
        <p:txBody>
          <a:bodyPr anchor="b"/>
          <a:lstStyle/>
          <a:p>
            <a:pPr marL="0" indent="0" algn="r">
              <a:buFontTx/>
              <a:buNone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Agosto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ES_tradnl" altLang="es-UY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Marco Internacional</a:t>
            </a:r>
            <a:endParaRPr lang="es-ES" altLang="es-UY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5256237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" altLang="es-UY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2700" algn="just">
              <a:lnSpc>
                <a:spcPct val="80000"/>
              </a:lnSpc>
              <a:buFontTx/>
              <a:buNone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Las  40 Recomendaciones de GAFI</a:t>
            </a:r>
          </a:p>
          <a:p>
            <a:pPr indent="12700" algn="just">
              <a:lnSpc>
                <a:spcPct val="80000"/>
              </a:lnSpc>
              <a:buFontTx/>
              <a:buNone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Cumplimiento Técnico – Medidas preventivas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Debida diligencia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PEP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Nuevas tecnologías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Países de mayor riesgo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Controles internos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Reportes de operaciones sospechosas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Análisis de Efectividad 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Entendimiento del riesgo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Controles implementados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Aplicación de la debida diligencia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Reportes de operaciones sospechosas</a:t>
            </a: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2700" algn="just">
              <a:lnSpc>
                <a:spcPct val="80000"/>
              </a:lnSpc>
              <a:buFontTx/>
              <a:buNone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2700" algn="just">
              <a:lnSpc>
                <a:spcPct val="80000"/>
              </a:lnSpc>
              <a:buFontTx/>
              <a:buNone/>
            </a:pPr>
            <a:endParaRPr lang="es-ES" altLang="es-U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s-ES" altLang="es-U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" altLang="es-U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6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/>
              <a:t>Guía para Enfoque Basado en Riesgos Seguros de Vida – GAFI 2018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s-UY" sz="2000" dirty="0"/>
              <a:t>La guía subraya algunas de las especificaciones del sector de seguros de vida, que necesitan ser tomadas en consideración al aplicar un EBR.</a:t>
            </a:r>
          </a:p>
          <a:p>
            <a:r>
              <a:rPr lang="es-UY" sz="2000" dirty="0"/>
              <a:t>Provee ejemplos de clasificaciones de los riesgos inherentes para un conjunto de productos de seguros de vida.</a:t>
            </a:r>
          </a:p>
          <a:p>
            <a:pPr algn="just"/>
            <a:r>
              <a:rPr lang="es-UY" sz="2000" dirty="0"/>
              <a:t>Subraya que la realización de una evaluación de riesgo LD/FT/PADM es un punto de partida clave para la aplicación del EBR por las aseguradoras de vida y sus intermediarios. Esta debe ser adecuado a la naturaleza, tamaño y complejidad de la empresa.</a:t>
            </a:r>
          </a:p>
          <a:p>
            <a:pPr algn="just"/>
            <a:r>
              <a:rPr lang="es-UY" sz="2000" dirty="0"/>
              <a:t>La intensidad y profundidad de las medidas de mitigación del riesgo incluyendo las verificaciones de la debida diligencia del cliente (DDC) dependen de los riesgos LD/FT/PADM. </a:t>
            </a:r>
          </a:p>
          <a:p>
            <a:pPr algn="just"/>
            <a:r>
              <a:rPr lang="es-UY" sz="2000" dirty="0"/>
              <a:t>La guía también insiste en la importancia de controles internos y el involucramiento de la alta gerencia.</a:t>
            </a:r>
          </a:p>
          <a:p>
            <a:pPr algn="just"/>
            <a:r>
              <a:rPr lang="es-UY" sz="2000" dirty="0">
                <a:hlinkClick r:id="rId3"/>
              </a:rPr>
              <a:t>https://www.fatf-gafi.org/media/fatf/documents/GAFILAT-Risk-based-Approach-Guidance-for-the-Life-Insurance-Sector.pdf</a:t>
            </a:r>
            <a:endParaRPr lang="es-UY" sz="2000" dirty="0"/>
          </a:p>
          <a:p>
            <a:pPr marL="0" indent="0" algn="just">
              <a:buNone/>
            </a:pPr>
            <a:endParaRPr lang="es-UY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F9869-A884-4CF4-9F08-0AC82BFEEB33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7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/>
              <a:t>Guía para Enfoque Basado en Riesgos Seguros de Vida – GAFI 2018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UY" sz="2000" dirty="0"/>
              <a:t>Para la evaluación de riesgos se analizan 4 factores: Clientes, Productos, Canales de distribución y Geografía.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2000" b="1" dirty="0"/>
              <a:t>La existencia de intermediarios de seguros afecta los factores Canales de Distribución y Geografía</a:t>
            </a:r>
            <a:r>
              <a:rPr lang="es-UY" sz="20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2000" u="sng" dirty="0"/>
              <a:t>Canales de distribución</a:t>
            </a:r>
            <a:r>
              <a:rPr lang="es-UY" sz="2000" dirty="0"/>
              <a:t>: La dependencia o confianza en intermediarios y/o delegación a terceros que no están sujetos a las mismas obligaciones ALA/CFT/PADM que la aseguradora o que tienen controles menos sofisticados. Intermediarios que gestionan las inversiones y el flujo de fondos en nombre del cliente en sus cuentas (por ejemplo, que aceptan pagos en efectivo y/o pagos en sus propias cuentas).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UY" sz="2000" u="sng" dirty="0"/>
              <a:t>Geografía</a:t>
            </a:r>
            <a:r>
              <a:rPr lang="es-UY" sz="2000" dirty="0"/>
              <a:t>: Intermediarios que se basan o venden en jurisdicciones de riesgo de LD/FT/PADM más altas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F9869-A884-4CF4-9F08-0AC82BFEEB33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ES_tradnl" altLang="es-UY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Marco Legal</a:t>
            </a:r>
            <a:endParaRPr lang="es-ES" altLang="es-UY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5256237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" altLang="es-UY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Ley N° 19.574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Tipificación del delito de lavado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Sujetos obligados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Delitos precedentes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Obligaciones de Debida Diligencia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Obligaciones de Reportar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Confidencialidad</a:t>
            </a:r>
          </a:p>
          <a:p>
            <a:pPr marL="800100" lvl="1" indent="0" algn="just">
              <a:lnSpc>
                <a:spcPct val="80000"/>
              </a:lnSpc>
              <a:buNone/>
            </a:pPr>
            <a:endParaRPr lang="es-ES" alt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Ley N° 19.749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Tipificación de terrorismo y financiamiento del terrorismo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Congelamiento sin demora</a:t>
            </a:r>
          </a:p>
          <a:p>
            <a:pPr marL="800100" lvl="1" indent="0" algn="just">
              <a:lnSpc>
                <a:spcPct val="80000"/>
              </a:lnSpc>
              <a:buNone/>
            </a:pPr>
            <a:endParaRPr lang="es-ES" alt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Ley 19.889 LUC</a:t>
            </a:r>
          </a:p>
          <a:p>
            <a:pPr marL="800100" lvl="1" indent="0" algn="just">
              <a:lnSpc>
                <a:spcPct val="80000"/>
              </a:lnSpc>
              <a:buNone/>
            </a:pPr>
            <a:r>
              <a:rPr lang="es-UY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Las empresas aseguradoras y reaseguradoras estarán alcanzadas por la obligación de informar (ROS) únicamente cuando participen en actividades relacionadas con la suscripción y colocación de seguros de vida y otros seguros relacionados con la inversión. </a:t>
            </a:r>
            <a:endParaRPr lang="es-ES" altLang="es-U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2700" algn="just">
              <a:lnSpc>
                <a:spcPct val="80000"/>
              </a:lnSpc>
              <a:buFontTx/>
              <a:buNone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2700" algn="just">
              <a:lnSpc>
                <a:spcPct val="80000"/>
              </a:lnSpc>
              <a:buFontTx/>
              <a:buNone/>
            </a:pPr>
            <a:endParaRPr lang="es-ES" altLang="es-U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s-ES" altLang="es-U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" altLang="es-U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ROS del sector Seguros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F9869-A884-4CF4-9F08-0AC82BFEEB3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035360"/>
              </p:ext>
            </p:extLst>
          </p:nvPr>
        </p:nvGraphicFramePr>
        <p:xfrm>
          <a:off x="1043608" y="980728"/>
          <a:ext cx="741682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95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ES_tradnl" altLang="es-UY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Marco Reglamentario (RNSR Libro III)</a:t>
            </a:r>
            <a:endParaRPr lang="es-ES" altLang="es-UY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5"/>
            <a:ext cx="8229600" cy="5472608"/>
          </a:xfrm>
        </p:spPr>
        <p:txBody>
          <a:bodyPr/>
          <a:lstStyle/>
          <a:p>
            <a:pPr indent="0" algn="just">
              <a:lnSpc>
                <a:spcPct val="80000"/>
              </a:lnSpc>
              <a:buNone/>
            </a:pPr>
            <a:r>
              <a:rPr lang="es-ES" altLang="es-UY" sz="2800" b="1" dirty="0">
                <a:latin typeface="Arial" panose="020B0604020202020204" pitchFamily="34" charset="0"/>
                <a:cs typeface="Arial" panose="020B0604020202020204" pitchFamily="34" charset="0"/>
              </a:rPr>
              <a:t>Sistema integral de prevención de LA/FT/PADM – Sólo para seguros de vida y de inversión –Com. 2020/167</a:t>
            </a:r>
          </a:p>
          <a:p>
            <a:pPr indent="0" algn="just">
              <a:lnSpc>
                <a:spcPct val="80000"/>
              </a:lnSpc>
              <a:buNone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Políticas y procedimientos para administrar el riesgo de LA/FT/PADM que les permitan prevenir, detectar y reportar. Para ello deberán: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Identificar riesgos asociados a la actividad considerando especialmente la complejidad de los contratos de seguros, controles asociados, actualización y registro.</a:t>
            </a:r>
          </a:p>
          <a:p>
            <a:pPr marL="800100" lvl="1" indent="0" algn="just">
              <a:lnSpc>
                <a:spcPct val="80000"/>
              </a:lnSpc>
              <a:buNone/>
            </a:pPr>
            <a:endParaRPr lang="es-ES" altLang="es-UY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Evaluar posibilidad de ocurrencia e impacto.</a:t>
            </a:r>
          </a:p>
          <a:p>
            <a:pPr marL="800100" lvl="1" indent="0" algn="just">
              <a:lnSpc>
                <a:spcPct val="80000"/>
              </a:lnSpc>
              <a:buNone/>
            </a:pPr>
            <a:endParaRPr lang="es-ES" altLang="es-UY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Implementar medidas de control.</a:t>
            </a:r>
          </a:p>
          <a:p>
            <a:pPr marL="800100" lvl="1" indent="0" algn="just">
              <a:lnSpc>
                <a:spcPct val="80000"/>
              </a:lnSpc>
              <a:buNone/>
            </a:pPr>
            <a:endParaRPr lang="es-ES" altLang="es-UY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Monitorear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Documentar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ES_tradnl" altLang="es-UY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Marco Reglamentario (</a:t>
            </a:r>
            <a:r>
              <a:rPr lang="es-ES_tradnl" altLang="es-UY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s-ES_tradnl" altLang="es-UY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altLang="es-UY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5256237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" altLang="es-UY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Políticas y procedimientos con respecto al personal y </a:t>
            </a:r>
            <a:r>
              <a:rPr lang="es-ES" altLang="es-UY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 los intermediarios de seguros </a:t>
            </a: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(integridad y capacitación)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Alto nivel de integridad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Permanente capacitación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Oficial de cumplimiento</a:t>
            </a:r>
          </a:p>
          <a:p>
            <a:pPr indent="0" algn="just">
              <a:lnSpc>
                <a:spcPct val="80000"/>
              </a:lnSpc>
              <a:buNone/>
            </a:pPr>
            <a:endParaRPr lang="es-ES" altLang="es-UY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Código de conducta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Políticas y procedimientos debida diligencia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Identificación de los asegurados, tomadores, beneficiarios de una póliza. 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Medidas para obtener verificar registrar actualizar y conservar </a:t>
            </a:r>
            <a:r>
              <a:rPr lang="es-ES" altLang="es-UY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 sobre verdadera identidad del cliente y beneficiario final. </a:t>
            </a:r>
            <a:r>
              <a:rPr lang="es-ES" altLang="es-UY" sz="2000" dirty="0" err="1">
                <a:latin typeface="Arial" panose="020B0604020202020204" pitchFamily="34" charset="0"/>
                <a:cs typeface="Arial" panose="020B0604020202020204" pitchFamily="34" charset="0"/>
              </a:rPr>
              <a:t>Idem</a:t>
            </a: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 para actividad económica.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Reglas claras de aceptación de clientes</a:t>
            </a: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r>
              <a:rPr lang="es-ES" altLang="es-UY" sz="2000" dirty="0">
                <a:latin typeface="Arial" panose="020B0604020202020204" pitchFamily="34" charset="0"/>
                <a:cs typeface="Arial" panose="020B0604020202020204" pitchFamily="34" charset="0"/>
              </a:rPr>
              <a:t>Monitoreo.</a:t>
            </a:r>
          </a:p>
          <a:p>
            <a:pPr marL="800100" lvl="1" indent="0" algn="just">
              <a:lnSpc>
                <a:spcPct val="80000"/>
              </a:lnSpc>
              <a:buNone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ES_tradnl" altLang="es-UY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Marco Reglamentario (</a:t>
            </a:r>
            <a:r>
              <a:rPr lang="es-ES_tradnl" altLang="es-UY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s-ES_tradnl" altLang="es-UY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altLang="es-UY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5"/>
            <a:ext cx="8229600" cy="5472608"/>
          </a:xfrm>
        </p:spPr>
        <p:txBody>
          <a:bodyPr/>
          <a:lstStyle/>
          <a:p>
            <a:pPr indent="0" algn="just">
              <a:lnSpc>
                <a:spcPct val="80000"/>
              </a:lnSpc>
              <a:buNone/>
            </a:pPr>
            <a:r>
              <a:rPr lang="es-ES" alt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Procedimientos de debida diligencia simplificada</a:t>
            </a:r>
          </a:p>
          <a:p>
            <a:pPr indent="0" algn="just">
              <a:lnSpc>
                <a:spcPct val="80000"/>
              </a:lnSpc>
              <a:buNone/>
            </a:pPr>
            <a:endParaRPr lang="es-ES" altLang="es-UY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dirty="0">
                <a:latin typeface="Arial" panose="020B0604020202020204" pitchFamily="34" charset="0"/>
                <a:cs typeface="Arial" panose="020B0604020202020204" pitchFamily="34" charset="0"/>
              </a:rPr>
              <a:t>Seguros obligatorios, de venta masiva y seguros colectivos</a:t>
            </a: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dirty="0">
                <a:latin typeface="Arial" panose="020B0604020202020204" pitchFamily="34" charset="0"/>
                <a:cs typeface="Arial" panose="020B0604020202020204" pitchFamily="34" charset="0"/>
              </a:rPr>
              <a:t>Cuando los tomadores sean instituciones supervisadas por el BCU</a:t>
            </a: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dirty="0">
                <a:latin typeface="Arial" panose="020B0604020202020204" pitchFamily="34" charset="0"/>
                <a:cs typeface="Arial" panose="020B0604020202020204" pitchFamily="34" charset="0"/>
              </a:rPr>
              <a:t>Cuando los tomadores sean organismos estatales.</a:t>
            </a: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dirty="0">
                <a:latin typeface="Arial" panose="020B0604020202020204" pitchFamily="34" charset="0"/>
                <a:cs typeface="Arial" panose="020B0604020202020204" pitchFamily="34" charset="0"/>
              </a:rPr>
              <a:t>Cuando el valor acumulado de las primas de un mismo cliente no superen USD 5.000 y en el caso de vida USD2.500 </a:t>
            </a: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altLang="es-UY" sz="2400" dirty="0">
                <a:latin typeface="Arial" panose="020B0604020202020204" pitchFamily="34" charset="0"/>
                <a:cs typeface="Arial" panose="020B0604020202020204" pitchFamily="34" charset="0"/>
              </a:rPr>
              <a:t>Recabar datos mínimos, determinar si cliente es PEP, verificar que no esté en listas.</a:t>
            </a:r>
          </a:p>
          <a:p>
            <a:pPr marL="6858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S" altLang="es-U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algn="just">
              <a:lnSpc>
                <a:spcPct val="80000"/>
              </a:lnSpc>
              <a:buFont typeface="Arial" charset="0"/>
              <a:buChar char="•"/>
            </a:pPr>
            <a:endParaRPr lang="es-ES" altLang="es-U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Estilo BCU">
      <a:dk1>
        <a:srgbClr val="1C267D"/>
      </a:dk1>
      <a:lt1>
        <a:srgbClr val="FFFFFF"/>
      </a:lt1>
      <a:dk2>
        <a:srgbClr val="000000"/>
      </a:dk2>
      <a:lt2>
        <a:srgbClr val="808080"/>
      </a:lt2>
      <a:accent1>
        <a:srgbClr val="CC0000"/>
      </a:accent1>
      <a:accent2>
        <a:srgbClr val="CC5200"/>
      </a:accent2>
      <a:accent3>
        <a:srgbClr val="D89B3D"/>
      </a:accent3>
      <a:accent4>
        <a:srgbClr val="2255A4"/>
      </a:accent4>
      <a:accent5>
        <a:srgbClr val="688CC0"/>
      </a:accent5>
      <a:accent6>
        <a:srgbClr val="B3B3B3"/>
      </a:accent6>
      <a:hlink>
        <a:srgbClr val="1C267D"/>
      </a:hlink>
      <a:folHlink>
        <a:srgbClr val="2255A4"/>
      </a:folHlink>
    </a:clrScheme>
    <a:fontScheme name="Diapositivas BCU">
      <a:majorFont>
        <a:latin typeface="Le Monde Sans Std"/>
        <a:ea typeface=""/>
        <a:cs typeface=""/>
      </a:majorFont>
      <a:minorFont>
        <a:latin typeface="Le Monde Sans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6358</TotalTime>
  <Words>1095</Words>
  <Application>Microsoft Office PowerPoint</Application>
  <PresentationFormat>Presentación en pantalla (4:3)</PresentationFormat>
  <Paragraphs>167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Le Monde Livre Std</vt:lpstr>
      <vt:lpstr>Le Monde Sans Std</vt:lpstr>
      <vt:lpstr>Wingdings</vt:lpstr>
      <vt:lpstr>Diseño predeterminado</vt:lpstr>
      <vt:lpstr>Diseño personalizado</vt:lpstr>
      <vt:lpstr>Presentación de PowerPoint</vt:lpstr>
      <vt:lpstr>Marco Internacional</vt:lpstr>
      <vt:lpstr>Guía para Enfoque Basado en Riesgos Seguros de Vida – GAFI 2018</vt:lpstr>
      <vt:lpstr>Guía para Enfoque Basado en Riesgos Seguros de Vida – GAFI 2018</vt:lpstr>
      <vt:lpstr>Marco Legal</vt:lpstr>
      <vt:lpstr>ROS del sector Seguros</vt:lpstr>
      <vt:lpstr>Marco Reglamentario (RNSR Libro III)</vt:lpstr>
      <vt:lpstr>Marco Reglamentario (cont)</vt:lpstr>
      <vt:lpstr>Marco Reglamentario (cont)</vt:lpstr>
      <vt:lpstr>Marco Reglamentario (cont)</vt:lpstr>
      <vt:lpstr>Marco Reglamentario (cont)</vt:lpstr>
      <vt:lpstr>Marco Reglamentario (cont)</vt:lpstr>
      <vt:lpstr>El rol de los intermediarios</vt:lpstr>
      <vt:lpstr>Gracias por su atención</vt:lpstr>
    </vt:vector>
  </TitlesOfParts>
  <Company>Banco Central del Uruguay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alvarog</dc:creator>
  <cp:lastModifiedBy>Alejandro Veiroj Acher</cp:lastModifiedBy>
  <cp:revision>488</cp:revision>
  <cp:lastPrinted>2018-04-13T16:01:38Z</cp:lastPrinted>
  <dcterms:created xsi:type="dcterms:W3CDTF">2009-12-18T19:14:48Z</dcterms:created>
  <dcterms:modified xsi:type="dcterms:W3CDTF">2022-08-23T13:14:24Z</dcterms:modified>
</cp:coreProperties>
</file>