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348" r:id="rId4"/>
    <p:sldId id="349" r:id="rId5"/>
    <p:sldId id="367" r:id="rId6"/>
    <p:sldId id="368" r:id="rId7"/>
    <p:sldId id="366" r:id="rId8"/>
    <p:sldId id="357" r:id="rId9"/>
    <p:sldId id="350" r:id="rId10"/>
    <p:sldId id="351" r:id="rId11"/>
    <p:sldId id="353" r:id="rId12"/>
    <p:sldId id="370" r:id="rId13"/>
    <p:sldId id="369" r:id="rId14"/>
  </p:sldIdLst>
  <p:sldSz cx="9144000" cy="6858000" type="screen4x3"/>
  <p:notesSz cx="6858000" cy="9296400"/>
  <p:defaultTextStyle>
    <a:defPPr>
      <a:defRPr lang="es-UY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ejaVu Sans" pitchFamily="34" charset="0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lvl="0"/>
            <a:r>
              <a:rPr lang="es-UY" noProof="0"/>
              <a:t>                                   </a:t>
            </a: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es-UY" noProof="0"/>
              <a:t>Pulse para editar el formato de las notas</a:t>
            </a:r>
          </a:p>
        </p:txBody>
      </p:sp>
      <p:sp>
        <p:nvSpPr>
          <p:cNvPr id="13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UY"/>
              <a:t>&lt;cabecera&gt;</a:t>
            </a:r>
          </a:p>
        </p:txBody>
      </p:sp>
      <p:sp>
        <p:nvSpPr>
          <p:cNvPr id="136" name="PlaceHolder 4"/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UY"/>
              <a:t>&lt;fecha/hora&gt;</a:t>
            </a:r>
          </a:p>
        </p:txBody>
      </p:sp>
      <p:sp>
        <p:nvSpPr>
          <p:cNvPr id="137" name="PlaceHolder 5"/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UY"/>
              <a:t>&lt;pie de página&gt;</a:t>
            </a:r>
          </a:p>
        </p:txBody>
      </p:sp>
      <p:sp>
        <p:nvSpPr>
          <p:cNvPr id="138" name="PlaceHolder 6"/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050B383-1657-4573-B9F1-402FBF449C0D}" type="slidenum">
              <a:rPr lang="es-UY" altLang="es-UY"/>
              <a:pPr>
                <a:defRPr/>
              </a:pPr>
              <a:t>‹Nº›</a:t>
            </a:fld>
            <a:endParaRPr lang="es-UY" altLang="es-UY"/>
          </a:p>
        </p:txBody>
      </p:sp>
    </p:spTree>
    <p:extLst>
      <p:ext uri="{BB962C8B-B14F-4D97-AF65-F5344CB8AC3E}">
        <p14:creationId xmlns:p14="http://schemas.microsoft.com/office/powerpoint/2010/main" val="1530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85800" y="4416425"/>
            <a:ext cx="5486400" cy="418306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UY" sz="2000" spc="-1"/>
          </a:p>
        </p:txBody>
      </p:sp>
      <p:sp>
        <p:nvSpPr>
          <p:cNvPr id="29700" name="TextShape 3"/>
          <p:cNvSpPr txBox="1">
            <a:spLocks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3453DE-D7A2-4BE7-8D73-AA3E279E99B6}" type="slidenum">
              <a:rPr lang="es-UY" altLang="es-UY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s-UY" altLang="es-UY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4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89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7741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32547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48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902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7782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5404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72449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2139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6484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3210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8578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64783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26797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22082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4373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82089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077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4155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114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3814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64843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60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8118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5737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0978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04617B">
                  <a:alpha val="10196"/>
                </a:srgbClr>
              </a:gs>
              <a:gs pos="100000">
                <a:srgbClr val="04617B">
                  <a:alpha val="8235"/>
                </a:srgbClr>
              </a:gs>
            </a:gsLst>
            <a:lin ang="7998000"/>
          </a:gradFill>
          <a:ln>
            <a:noFill/>
          </a:ln>
          <a:effectLst>
            <a:outerShdw blurRad="63500" dist="25445" dir="1469311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2"/>
          <p:cNvSpPr/>
          <p:nvPr/>
        </p:nvSpPr>
        <p:spPr>
          <a:xfrm>
            <a:off x="0" y="6350"/>
            <a:ext cx="9137650" cy="6845300"/>
          </a:xfrm>
          <a:prstGeom prst="line">
            <a:avLst/>
          </a:prstGeom>
          <a:ln w="5040" cap="rnd">
            <a:solidFill>
              <a:schemeClr val="bg2">
                <a:tint val="55000"/>
                <a:satMod val="20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H="1">
            <a:off x="6469063" y="4948238"/>
            <a:ext cx="2673350" cy="1900237"/>
          </a:xfrm>
          <a:prstGeom prst="line">
            <a:avLst/>
          </a:prstGeom>
          <a:ln w="6120" cap="rnd">
            <a:solidFill>
              <a:schemeClr val="bg2">
                <a:tint val="50000"/>
                <a:satMod val="200000"/>
                <a:alpha val="4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rotWithShape="0">
            <a:gsLst>
              <a:gs pos="0">
                <a:srgbClr val="00417D"/>
              </a:gs>
              <a:gs pos="100000">
                <a:srgbClr val="0070D5"/>
              </a:gs>
            </a:gsLst>
            <a:lin ang="10098000"/>
          </a:gradFill>
          <a:ln>
            <a:noFill/>
          </a:ln>
          <a:effectLst>
            <a:outerShdw blurRad="63500" dist="25445" dir="1469311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0" name="PlaceHolder 5"/>
          <p:cNvSpPr>
            <a:spLocks noGrp="1"/>
          </p:cNvSpPr>
          <p:nvPr>
            <p:ph type="title"/>
          </p:nvPr>
        </p:nvSpPr>
        <p:spPr bwMode="auto">
          <a:xfrm>
            <a:off x="541338" y="776288"/>
            <a:ext cx="80613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/>
              <a:t>Haga clic para modificar el estilo de título del patrón</a:t>
            </a:r>
            <a:endParaRPr lang="es-UY" altLang="es-UY"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tIns="0" bIns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pc="-1">
                <a:solidFill>
                  <a:srgbClr val="000000"/>
                </a:solidFill>
                <a:latin typeface="Century Gothic"/>
                <a:ea typeface="+mn-ea"/>
                <a:cs typeface="+mn-cs"/>
              </a:defRPr>
            </a:lvl1pPr>
          </a:lstStyle>
          <a:p>
            <a:pPr>
              <a:defRPr/>
            </a:pPr>
            <a:fld id="{055BF967-E0FE-45CB-BCB9-013239D218FD}" type="datetimeFigureOut">
              <a:rPr lang="es-UY"/>
              <a:pPr>
                <a:defRPr/>
              </a:pPr>
              <a:t>22/8/2022</a:t>
            </a:fld>
            <a:endParaRPr lang="es-UY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300" smtClean="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C5EFF68-5E30-4485-91AE-CDF1B7F5654D}" type="slidenum">
              <a:rPr lang="es-UY" altLang="es-UY"/>
              <a:pPr>
                <a:defRPr/>
              </a:pPr>
              <a:t>‹Nº›</a:t>
            </a:fld>
            <a:endParaRPr lang="es-UY" altLang="es-UY">
              <a:latin typeface="Times New Roman" panose="02020603050405020304" pitchFamily="18" charset="0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s-UY"/>
              <a:t>Pulse para editar el formato de texto del esquema</a:t>
            </a:r>
          </a:p>
          <a:p>
            <a:pPr lvl="1"/>
            <a:r>
              <a:rPr lang="es-UY"/>
              <a:t>Segundo nivel del esquema</a:t>
            </a:r>
          </a:p>
          <a:p>
            <a:pPr lvl="2"/>
            <a:r>
              <a:rPr lang="es-UY"/>
              <a:t>Tercer nivel del esquema</a:t>
            </a:r>
          </a:p>
          <a:p>
            <a:pPr lvl="3"/>
            <a:r>
              <a:rPr lang="es-UY"/>
              <a:t>Cuarto nivel del esquema</a:t>
            </a:r>
          </a:p>
          <a:p>
            <a:pPr lvl="4"/>
            <a:r>
              <a:rPr lang="es-UY"/>
              <a:t>Quinto nivel del esquema</a:t>
            </a:r>
          </a:p>
          <a:p>
            <a:pPr lvl="5"/>
            <a:r>
              <a:rPr lang="es-UY"/>
              <a:t>Sexto nivel del esquema</a:t>
            </a:r>
          </a:p>
          <a:p>
            <a:pPr lvl="6"/>
            <a:r>
              <a:rPr lang="es-UY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  <p:sldLayoutId id="214748447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04617B">
                  <a:alpha val="10196"/>
                </a:srgbClr>
              </a:gs>
              <a:gs pos="100000">
                <a:srgbClr val="04617B">
                  <a:alpha val="8235"/>
                </a:srgbClr>
              </a:gs>
            </a:gsLst>
            <a:lin ang="7998000"/>
          </a:gradFill>
          <a:ln>
            <a:noFill/>
          </a:ln>
          <a:effectLst>
            <a:outerShdw blurRad="63500" dist="25445" dir="1469311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Line 2"/>
          <p:cNvSpPr/>
          <p:nvPr/>
        </p:nvSpPr>
        <p:spPr>
          <a:xfrm>
            <a:off x="0" y="6350"/>
            <a:ext cx="9137650" cy="6845300"/>
          </a:xfrm>
          <a:prstGeom prst="line">
            <a:avLst/>
          </a:prstGeom>
          <a:ln w="5040" cap="rnd">
            <a:solidFill>
              <a:schemeClr val="bg2">
                <a:tint val="55000"/>
                <a:satMod val="20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Line 3"/>
          <p:cNvSpPr/>
          <p:nvPr/>
        </p:nvSpPr>
        <p:spPr>
          <a:xfrm flipH="1">
            <a:off x="6469063" y="4948238"/>
            <a:ext cx="2673350" cy="1900237"/>
          </a:xfrm>
          <a:prstGeom prst="line">
            <a:avLst/>
          </a:prstGeom>
          <a:ln w="6120" cap="rnd">
            <a:solidFill>
              <a:schemeClr val="bg2">
                <a:tint val="50000"/>
                <a:satMod val="200000"/>
                <a:alpha val="4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5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66700"/>
            <a:ext cx="82296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/>
              <a:t>Haga clic para modificar el estilo de título del patrón</a:t>
            </a:r>
            <a:endParaRPr lang="es-UY" altLang="es-UY"/>
          </a:p>
        </p:txBody>
      </p:sp>
      <p:sp>
        <p:nvSpPr>
          <p:cNvPr id="205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/>
              <a:t>Haga clic para modificar el estilo de texto del patrón</a:t>
            </a:r>
            <a:endParaRPr lang="es-UY" altLang="es-UY"/>
          </a:p>
          <a:p>
            <a:pPr lvl="1"/>
            <a:r>
              <a:rPr lang="es-ES" altLang="es-UY"/>
              <a:t>Segundo nivel</a:t>
            </a:r>
            <a:endParaRPr lang="es-UY" altLang="es-UY"/>
          </a:p>
          <a:p>
            <a:pPr lvl="2"/>
            <a:r>
              <a:rPr lang="es-ES" altLang="es-UY"/>
              <a:t>Tercer nivel</a:t>
            </a:r>
            <a:endParaRPr lang="es-UY" altLang="es-UY"/>
          </a:p>
          <a:p>
            <a:pPr lvl="3"/>
            <a:r>
              <a:rPr lang="es-ES" altLang="es-UY"/>
              <a:t>Cuarto nivel</a:t>
            </a:r>
            <a:endParaRPr lang="es-UY" altLang="es-UY"/>
          </a:p>
          <a:p>
            <a:pPr lvl="4"/>
            <a:r>
              <a:rPr lang="es-ES" altLang="es-UY"/>
              <a:t>Quinto nivel</a:t>
            </a:r>
            <a:endParaRPr lang="es-UY" altLang="es-UY"/>
          </a:p>
        </p:txBody>
      </p:sp>
      <p:sp>
        <p:nvSpPr>
          <p:cNvPr id="50" name="PlaceHolder 6"/>
          <p:cNvSpPr>
            <a:spLocks noGrp="1"/>
          </p:cNvSpPr>
          <p:nvPr>
            <p:ph type="dt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anchor="b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spc="-1">
                <a:solidFill>
                  <a:srgbClr val="000000"/>
                </a:solidFill>
                <a:latin typeface="Century Gothic"/>
                <a:ea typeface="+mn-ea"/>
                <a:cs typeface="+mn-cs"/>
              </a:defRPr>
            </a:lvl1pPr>
          </a:lstStyle>
          <a:p>
            <a:pPr>
              <a:defRPr/>
            </a:pPr>
            <a:fld id="{47601BC8-6D1C-4F9A-8B78-FB29CE761AE4}" type="datetimeFigureOut">
              <a:rPr lang="es-UY"/>
              <a:pPr>
                <a:defRPr/>
              </a:pPr>
              <a:t>22/8/2022</a:t>
            </a:fld>
            <a:endParaRPr lang="es-UY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ftr"/>
          </p:nvPr>
        </p:nvSpPr>
        <p:spPr>
          <a:xfrm>
            <a:off x="457200" y="6481763"/>
            <a:ext cx="4259263" cy="300037"/>
          </a:xfrm>
          <a:prstGeom prst="rect">
            <a:avLst/>
          </a:prstGeom>
        </p:spPr>
        <p:txBody>
          <a:bodyPr anchor="b">
            <a:no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20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A84BE1-CA43-4793-8DE2-E523D0F88C66}" type="slidenum">
              <a:rPr lang="es-UY" altLang="es-UY"/>
              <a:pPr>
                <a:defRPr/>
              </a:pPr>
              <a:t>‹Nº›</a:t>
            </a:fld>
            <a:endParaRPr lang="es-UY" altLang="es-UY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 pitchFamily="34" charset="0"/>
          <a:cs typeface="DejaVu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antilavado@presidencia.gub.uy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219200" y="2060575"/>
            <a:ext cx="6858000" cy="2816225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marL="484560"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ea typeface="+mn-ea"/>
                <a:cs typeface="+mn-cs"/>
              </a:rPr>
            </a:br>
            <a:br>
              <a:rPr>
                <a:latin typeface="+mn-lt"/>
                <a:ea typeface="+mn-ea"/>
                <a:cs typeface="+mn-cs"/>
              </a:rPr>
            </a:br>
            <a:endParaRPr lang="es-UY" sz="4200" spc="-1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252413" y="267286"/>
            <a:ext cx="8674100" cy="6176377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Bef>
                <a:spcPts val="295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900" b="1" spc="-1" dirty="0">
                <a:solidFill>
                  <a:srgbClr val="0B5394"/>
                </a:solidFill>
                <a:latin typeface="Calibri"/>
                <a:ea typeface="+mn-ea"/>
                <a:cs typeface="+mn-cs"/>
              </a:rPr>
              <a:t>Secretaría Nacional Para la Lucha Contra el Lavado de Activos y el Financiamiento del Terrorismo</a:t>
            </a:r>
            <a:endParaRPr lang="es-UY" sz="59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210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 dirty="0">
                <a:solidFill>
                  <a:srgbClr val="0B5394"/>
                </a:solidFill>
                <a:latin typeface="Calibri"/>
                <a:ea typeface="+mn-ea"/>
                <a:cs typeface="+mn-cs"/>
              </a:rPr>
              <a:t>Asociación Uruguaya de Empresas Aseguradoras</a:t>
            </a: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 dirty="0">
                <a:solidFill>
                  <a:srgbClr val="0B5394"/>
                </a:solidFill>
                <a:latin typeface="Calibri"/>
                <a:ea typeface="+mn-ea"/>
                <a:cs typeface="+mn-cs"/>
              </a:rPr>
              <a:t>AUDEA</a:t>
            </a:r>
          </a:p>
          <a:p>
            <a:pPr algn="ctr" eaLnBrk="1" fontAlgn="auto" hangingPunct="1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>
                <a:solidFill>
                  <a:srgbClr val="0B5394"/>
                </a:solidFill>
                <a:latin typeface="Calibri"/>
                <a:ea typeface="+mn-ea"/>
                <a:cs typeface="+mn-cs"/>
              </a:rPr>
              <a:t>24 </a:t>
            </a:r>
            <a:r>
              <a:rPr lang="es-UY" sz="5400" b="1" spc="-1" dirty="0">
                <a:solidFill>
                  <a:srgbClr val="0B5394"/>
                </a:solidFill>
                <a:latin typeface="Calibri"/>
                <a:ea typeface="+mn-ea"/>
                <a:cs typeface="+mn-cs"/>
              </a:rPr>
              <a:t>de Agosto de 2022</a:t>
            </a:r>
            <a:endParaRPr lang="es-UY" sz="54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1599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400" spc="-1" dirty="0">
              <a:latin typeface="Arial"/>
              <a:ea typeface="+mn-ea"/>
              <a:cs typeface="+mn-cs"/>
            </a:endParaRPr>
          </a:p>
          <a:p>
            <a:pPr algn="ctr" eaLnBrk="1" fontAlgn="auto" hangingPunct="1">
              <a:spcBef>
                <a:spcPts val="1599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400" spc="-1" dirty="0">
              <a:latin typeface="Arial"/>
              <a:ea typeface="+mn-ea"/>
              <a:cs typeface="+mn-cs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400" spc="-1" dirty="0">
              <a:latin typeface="Arial"/>
              <a:ea typeface="+mn-ea"/>
              <a:cs typeface="+mn-cs"/>
            </a:endParaRPr>
          </a:p>
        </p:txBody>
      </p:sp>
      <p:pic>
        <p:nvPicPr>
          <p:cNvPr id="28676" name="5 Imagen" descr="SENACLAFT 2020 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385888"/>
            <a:ext cx="84105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8275" y="492125"/>
            <a:ext cx="8778875" cy="681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eaLnBrk="1" hangingPunct="1">
              <a:buFontTx/>
              <a:buAutoNum type="arabicPeriod" startAt="2"/>
              <a:defRPr/>
            </a:pPr>
            <a:r>
              <a:rPr lang="es-UY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LISTA GRIS: </a:t>
            </a:r>
          </a:p>
          <a:p>
            <a:pPr algn="just" eaLnBrk="1" hangingPunct="1">
              <a:defRPr/>
            </a:pPr>
            <a:r>
              <a:rPr lang="es-UY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Se incluyen los países que presentan deficiencias 	estratégicas en el sistema implementado para 	combatir 	el LA/FT y han desarrollado un plan de acción 	con el 	GAFI para enfrentarlas, habiéndose comprometido 	por escrito a su cumplimiento por parte del más alto nivel 	político. </a:t>
            </a: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Los países en lista, se encuentran bajo seguimiento 	estricto del Grupo de Revisión de Cooperación 	Internacional (ICRG).</a:t>
            </a:r>
          </a:p>
          <a:p>
            <a:pPr marL="457200" indent="-457200"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457200" indent="-457200"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	Actualmente se encuentran en está lista: </a:t>
            </a:r>
            <a:r>
              <a:rPr lang="es-UY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Albania, 	Barbados, Burkina Faso, Camboya, Islas Caimán, 	Gibraltar, Haití, Jamaica, Jordania, Malí, Marruecos, 	Myanmar, Nicaragua, Pakistán, Panamá, Filipinas, 	Senegal, Sudán del Sur, Siria, Turquía, Uganda, Emiratos 	Árabes Unidos y Yemen.</a:t>
            </a:r>
            <a:endParaRPr lang="es-ES" sz="2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marL="457200" indent="-457200" algn="just" eaLnBrk="1" hangingPunct="1">
              <a:defRPr/>
            </a:pPr>
            <a:endParaRPr lang="es-ES" sz="2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marL="457200" indent="-457200" algn="just" eaLnBrk="1" hangingPunct="1">
              <a:defRPr/>
            </a:pPr>
            <a:r>
              <a:rPr lang="es-ES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5" name="CustomShape 2"/>
          <p:cNvSpPr/>
          <p:nvPr/>
        </p:nvSpPr>
        <p:spPr>
          <a:xfrm>
            <a:off x="0" y="-182563"/>
            <a:ext cx="9144000" cy="15986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eaLnBrk="1" hangingPunct="1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</a:p>
          <a:p>
            <a:pPr marL="514350" indent="-514350" eaLnBrk="1" hangingPunct="1">
              <a:defRPr/>
            </a:pPr>
            <a:endParaRPr lang="es-ES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8275" y="492125"/>
            <a:ext cx="8778875" cy="61093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UY" sz="23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s-UY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3. JURISDICCIONES BAJO SEGUIMIENTO INTENSIFICADO:  </a:t>
            </a:r>
          </a:p>
          <a:p>
            <a:pPr algn="just" eaLnBrk="1" hangingPunct="1">
              <a:defRPr/>
            </a:pPr>
            <a:r>
              <a:rPr lang="es-UY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Cuando se coloca a un país bajo seguimiento intensificado, significa que se ha comprometido a resolver rápidamente las deficiencias estratégicas identificadas. </a:t>
            </a:r>
          </a:p>
          <a:p>
            <a:pPr algn="just" eaLnBrk="1" hangingPunct="1">
              <a:defRPr/>
            </a:pPr>
            <a:endParaRPr lang="es-ES" sz="2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Se realiza una revisión semestral donde el país debe informar el avance en la implementación de las acciones recomendadas.</a:t>
            </a:r>
          </a:p>
          <a:p>
            <a:pPr algn="just" eaLnBrk="1" hangingPunct="1">
              <a:defRPr/>
            </a:pPr>
            <a:endParaRPr lang="es-UY" sz="23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s-ES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4. JURISDICCIONES BAJO SEGUIMIENTO REGULAR:</a:t>
            </a:r>
          </a:p>
          <a:p>
            <a:pPr algn="just" eaLnBrk="1" hangingPunct="1">
              <a:defRPr/>
            </a:pPr>
            <a:endParaRPr lang="es-ES" sz="23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Son aquellos países con deficiencias y/o incumplimientos menores. </a:t>
            </a: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Deben presentar un informe anual, comunicando las acciones dispuestas para remediar las deficiencias o incumplimientos detectados.</a:t>
            </a:r>
            <a:endParaRPr lang="es-ES" sz="23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0" y="-182563"/>
            <a:ext cx="9144000" cy="15986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eaLnBrk="1" hangingPunct="1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</a:p>
          <a:p>
            <a:pPr marL="514350" indent="-514350" eaLnBrk="1" hangingPunct="1">
              <a:defRPr/>
            </a:pPr>
            <a:endParaRPr lang="es-ES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3642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68313" y="692150"/>
            <a:ext cx="8228012" cy="5958032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93000"/>
          </a:bodyPr>
          <a:lstStyle/>
          <a:p>
            <a:pPr algn="ctr" eaLnBrk="1" fontAlgn="auto" hangingPunct="1">
              <a:spcBef>
                <a:spcPts val="561"/>
              </a:spcBef>
              <a:spcAft>
                <a:spcPts val="180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eaLnBrk="1" fontAlgn="auto" hangingPunct="1">
              <a:spcBef>
                <a:spcPts val="921"/>
              </a:spcBef>
              <a:spcAft>
                <a:spcPts val="1800"/>
              </a:spcAft>
              <a:tabLst>
                <a:tab pos="0" algn="l"/>
              </a:tabLst>
              <a:defRPr/>
            </a:pPr>
            <a:r>
              <a:rPr lang="en-US" sz="4600" spc="-1" dirty="0">
                <a:solidFill>
                  <a:srgbClr val="0B5395"/>
                </a:solidFill>
                <a:latin typeface="Arial"/>
                <a:ea typeface="Times New Roman"/>
                <a:cs typeface="+mn-cs"/>
              </a:rPr>
              <a:t>MUCHAS GRACIAS POR SU ATENCION</a:t>
            </a:r>
            <a:endParaRPr lang="es-UY" sz="46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eaLnBrk="1" fontAlgn="auto" hangingPunct="1">
              <a:spcBef>
                <a:spcPts val="921"/>
              </a:spcBef>
              <a:spcAft>
                <a:spcPts val="1800"/>
              </a:spcAft>
              <a:tabLst>
                <a:tab pos="0" algn="l"/>
              </a:tabLst>
              <a:defRPr/>
            </a:pPr>
            <a:endParaRPr lang="es-UY" sz="46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eaLnBrk="1" fontAlgn="auto" hangingPunct="1">
              <a:spcBef>
                <a:spcPts val="921"/>
              </a:spcBef>
              <a:spcAft>
                <a:spcPts val="1800"/>
              </a:spcAft>
              <a:tabLst>
                <a:tab pos="0" algn="l"/>
              </a:tabLst>
              <a:defRPr/>
            </a:pPr>
            <a:r>
              <a:rPr lang="en-US" sz="4600" spc="-1" dirty="0">
                <a:solidFill>
                  <a:srgbClr val="0B5395"/>
                </a:solidFill>
                <a:latin typeface="Arial"/>
                <a:ea typeface="Times New Roman"/>
                <a:cs typeface="+mn-cs"/>
              </a:rPr>
              <a:t> </a:t>
            </a:r>
            <a:endParaRPr lang="es-UY" sz="46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eaLnBrk="1" fontAlgn="auto" hangingPunct="1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46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eaLnBrk="1" fontAlgn="auto" hangingPunct="1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secantilavado@presidencia.gub.uy</a:t>
            </a:r>
            <a:endParaRPr lang="es-UY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dirty="0">
              <a:solidFill>
                <a:schemeClr val="tx2">
                  <a:lumMod val="50000"/>
                </a:schemeClr>
              </a:solidFill>
            </a:endParaRPr>
          </a:p>
          <a:p>
            <a:pPr algn="ctr" eaLnBrk="1" fontAlgn="auto" hangingPunct="1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dirty="0">
              <a:solidFill>
                <a:schemeClr val="tx2">
                  <a:lumMod val="50000"/>
                </a:schemeClr>
              </a:solidFill>
            </a:endParaRPr>
          </a:p>
          <a:p>
            <a:pPr algn="ctr" eaLnBrk="1" fontAlgn="auto" hangingPunct="1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1900" b="1" spc="-1" dirty="0">
              <a:solidFill>
                <a:schemeClr val="accent1"/>
              </a:solidFill>
              <a:latin typeface="Bookman Old Style" panose="02050604050505020204" pitchFamily="18" charset="0"/>
              <a:cs typeface="+mn-cs"/>
            </a:endParaRPr>
          </a:p>
        </p:txBody>
      </p:sp>
      <p:pic>
        <p:nvPicPr>
          <p:cNvPr id="143363" name="3 Imagen" descr="SENACLAFT 2020 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895600"/>
            <a:ext cx="6205537" cy="210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1496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ea typeface="+mn-ea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ea typeface="+mn-ea"/>
                <a:cs typeface="+mn-cs"/>
              </a:rPr>
              <a:t> </a:t>
            </a:r>
            <a:br>
              <a:rPr>
                <a:latin typeface="+mn-lt"/>
                <a:ea typeface="+mn-ea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275" name="TextShape 2"/>
          <p:cNvSpPr txBox="1">
            <a:spLocks noChangeArrowheads="1"/>
          </p:cNvSpPr>
          <p:nvPr/>
        </p:nvSpPr>
        <p:spPr bwMode="auto">
          <a:xfrm>
            <a:off x="179388" y="1123950"/>
            <a:ext cx="8785225" cy="5091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447675" indent="-381000" algn="just" eaLnBrk="1" hangingPunct="1">
              <a:spcBef>
                <a:spcPts val="638"/>
              </a:spcBef>
              <a:tabLst>
                <a:tab pos="0" algn="l"/>
              </a:tabLst>
              <a:defRPr/>
            </a:pPr>
            <a:endParaRPr lang="es-UY" sz="3000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  <a:p>
            <a:pPr marL="447675" indent="-381000" algn="just" eaLnBrk="1" hangingPunct="1">
              <a:spcBef>
                <a:spcPts val="638"/>
              </a:spcBef>
              <a:tabLst>
                <a:tab pos="0" algn="l"/>
              </a:tabLst>
              <a:defRPr/>
            </a:pPr>
            <a:endParaRPr lang="es-UY" sz="3000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  <a:p>
            <a:pPr marL="447675" indent="-381000" algn="just" eaLnBrk="1" hangingPunct="1">
              <a:spcBef>
                <a:spcPts val="638"/>
              </a:spcBef>
              <a:tabLst>
                <a:tab pos="0" algn="l"/>
              </a:tabLst>
              <a:defRPr/>
            </a:pPr>
            <a:endParaRPr lang="es-UY" sz="3000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  <a:p>
            <a:pPr marL="447675" indent="-381000" algn="just" eaLnBrk="1" hangingPunct="1">
              <a:spcBef>
                <a:spcPts val="638"/>
              </a:spcBef>
              <a:tabLst>
                <a:tab pos="0" algn="l"/>
              </a:tabLst>
              <a:defRPr/>
            </a:pPr>
            <a:r>
              <a:rPr lang="es-UY" sz="3200" dirty="0">
                <a:solidFill>
                  <a:srgbClr val="0B5394"/>
                </a:solidFill>
                <a:latin typeface="Arial" charset="0"/>
                <a:ea typeface="+mn-ea"/>
                <a:cs typeface="+mn-cs"/>
              </a:rPr>
              <a:t>			   </a:t>
            </a:r>
            <a:r>
              <a:rPr lang="es-UY" sz="3200" b="1" dirty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GAFI – GAFILAT </a:t>
            </a:r>
          </a:p>
          <a:p>
            <a:pPr marL="447675" indent="-381000" algn="just" eaLnBrk="1" hangingPunct="1">
              <a:spcBef>
                <a:spcPts val="638"/>
              </a:spcBef>
              <a:tabLst>
                <a:tab pos="0" algn="l"/>
              </a:tabLst>
              <a:defRPr/>
            </a:pPr>
            <a:r>
              <a:rPr lang="es-UY" sz="3200" b="1" dirty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	                           Y</a:t>
            </a:r>
            <a:endParaRPr lang="es-UY" sz="3200" b="1" dirty="0">
              <a:solidFill>
                <a:schemeClr val="accent1"/>
              </a:solidFill>
              <a:latin typeface="Century Gothic" pitchFamily="34" charset="0"/>
              <a:ea typeface="+mn-ea"/>
              <a:cs typeface="+mn-cs"/>
            </a:endParaRPr>
          </a:p>
          <a:p>
            <a:pPr marL="447675" indent="-381000" algn="just" eaLnBrk="1" hangingPunct="1">
              <a:spcBef>
                <a:spcPts val="638"/>
              </a:spcBef>
              <a:tabLst>
                <a:tab pos="0" algn="l"/>
              </a:tabLst>
              <a:defRPr/>
            </a:pPr>
            <a:r>
              <a:rPr lang="es-ES" sz="3200" b="1" dirty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EL PROCESO DE EVALUACIONES MUTUAS</a:t>
            </a:r>
            <a:endParaRPr lang="es-UY" sz="3200" b="1" dirty="0">
              <a:solidFill>
                <a:schemeClr val="accent1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30724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CustomShape 2"/>
          <p:cNvSpPr/>
          <p:nvPr/>
        </p:nvSpPr>
        <p:spPr>
          <a:xfrm>
            <a:off x="0" y="-365125"/>
            <a:ext cx="9144000" cy="7462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eaLnBrk="1" hangingPunct="1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</a:p>
          <a:p>
            <a:pPr algn="just" eaLnBrk="1" hangingPunct="1">
              <a:defRPr/>
            </a:pPr>
            <a:endParaRPr lang="es-UY" sz="2300" b="1" i="1" dirty="0">
              <a:solidFill>
                <a:schemeClr val="accent1"/>
              </a:solidFill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GAFI (Grupo de Acción Financiera Internacional)</a:t>
            </a:r>
            <a:endParaRPr lang="es-UY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ES" sz="2400" dirty="0">
                <a:solidFill>
                  <a:schemeClr val="accent1"/>
                </a:solidFill>
              </a:rPr>
              <a:t>Es una institución intergubernamental creada en el año 1989 por el denominado G-7, actual G-20. </a:t>
            </a:r>
          </a:p>
          <a:p>
            <a:pPr algn="just" eaLnBrk="1" hangingPunct="1">
              <a:defRPr/>
            </a:pPr>
            <a:r>
              <a:rPr lang="es-ES" sz="2400" dirty="0">
                <a:solidFill>
                  <a:schemeClr val="accent1"/>
                </a:solidFill>
              </a:rPr>
              <a:t>Su propósito, es establecer normas que promuevan la aplicación efectiva de las medidas legales, reglamentarias y operativas para combatir el lavado de dinero, financiamiento del terrorismo, el financiamiento de la proliferación de armas de destrucción masiva  y otras amenazas relacionadas con la integridad del sistema financiero internacional. </a:t>
            </a:r>
          </a:p>
          <a:p>
            <a:pPr algn="just" eaLnBrk="1" hangingPunct="1">
              <a:defRPr/>
            </a:pPr>
            <a:r>
              <a:rPr lang="es-ES" sz="2400" dirty="0">
                <a:solidFill>
                  <a:schemeClr val="accent1"/>
                </a:solidFill>
              </a:rPr>
              <a:t>Estos objetivos están codificados en las denominadas Recomendaciones. </a:t>
            </a:r>
          </a:p>
          <a:p>
            <a:pPr algn="just" eaLnBrk="1" hangingPunct="1">
              <a:defRPr/>
            </a:pPr>
            <a:endParaRPr lang="es-UY" sz="2400" dirty="0">
              <a:solidFill>
                <a:schemeClr val="accent1"/>
              </a:solidFill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GAFILAT</a:t>
            </a:r>
            <a:r>
              <a:rPr lang="es-UY" sz="2400" dirty="0">
                <a:solidFill>
                  <a:schemeClr val="accent1"/>
                </a:solidFill>
              </a:rPr>
              <a:t> </a:t>
            </a:r>
            <a:r>
              <a:rPr lang="es-UY" sz="2300" b="1" i="1" dirty="0">
                <a:solidFill>
                  <a:srgbClr val="0F6FC6"/>
                </a:solidFill>
              </a:rPr>
              <a:t>(Grupo de Acción Financiera </a:t>
            </a:r>
            <a:r>
              <a:rPr lang="es-ES" sz="2400" b="1" i="1" dirty="0">
                <a:solidFill>
                  <a:schemeClr val="accent1"/>
                </a:solidFill>
              </a:rPr>
              <a:t>de Latinoamérica) </a:t>
            </a:r>
            <a:r>
              <a:rPr lang="es-ES" sz="2400" dirty="0">
                <a:solidFill>
                  <a:schemeClr val="accent1"/>
                </a:solidFill>
              </a:rPr>
              <a:t>es uno de los grupos regionales que agrupa a 18 países de América del Sur, Centroamérica y América del Norte.</a:t>
            </a:r>
          </a:p>
          <a:p>
            <a:pPr eaLnBrk="1" hangingPunct="1">
              <a:defRPr/>
            </a:pPr>
            <a:endParaRPr lang="es-UY" sz="23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ubtítulo 4"/>
          <p:cNvSpPr>
            <a:spLocks noGrp="1"/>
          </p:cNvSpPr>
          <p:nvPr>
            <p:ph type="subTitle" idx="4294967295"/>
          </p:nvPr>
        </p:nvSpPr>
        <p:spPr>
          <a:xfrm>
            <a:off x="0" y="222250"/>
            <a:ext cx="8229600" cy="623252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s-UY" altLang="es-ES" sz="2400" b="1" dirty="0">
                <a:solidFill>
                  <a:schemeClr val="accent1"/>
                </a:solidFill>
              </a:rPr>
              <a:t>EVOLUCIÓN</a:t>
            </a:r>
            <a:endParaRPr lang="es-ES" altLang="es-ES" sz="2400" b="1" dirty="0">
              <a:solidFill>
                <a:schemeClr val="accent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altLang="es-ES" sz="1800" b="1" dirty="0">
              <a:solidFill>
                <a:schemeClr val="accent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1990 - 40 Recomendaciones del GAFI - Sistema Financiero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1992- se iniciaron las evaluaciones con sus miembros plenos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1996 - Segunda Ronda de 40 Recomendaciones del GAFI - Reafirma compromiso para evaluaciones mutuas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2001 - Recomendaciones Especiales contra el FT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b="1" dirty="0">
                <a:solidFill>
                  <a:schemeClr val="accent1"/>
                </a:solidFill>
              </a:rPr>
              <a:t>Año 2002 - Creación del Grupo de Acción Financiera de Sudamérica (GAFISUD)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2003 - Tercera Ronda de 40 Recomendaciones + 9 especiales CFT - Se agregan APNFD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2004 - se revisó la metodología y se extendió a organismos regionales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b="1" dirty="0">
                <a:solidFill>
                  <a:schemeClr val="accent1"/>
                </a:solidFill>
              </a:rPr>
              <a:t>Año 2009 - Uruguay es evaluado bajo Tercera Ronda (solo cumplimiento técnico) - Alto grado de cumplimiento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2012 -  Cuarta Ronda de 40 recomendaciones- Se integra CFT y CPADM y énfasis en Evaluación basada en Riesgos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UY" altLang="es-ES" sz="1800" b="1" dirty="0">
              <a:solidFill>
                <a:schemeClr val="accent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UY" altLang="es-E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9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ubtítulo 4"/>
          <p:cNvSpPr>
            <a:spLocks noGrp="1"/>
          </p:cNvSpPr>
          <p:nvPr>
            <p:ph type="subTitle" idx="4294967295"/>
          </p:nvPr>
        </p:nvSpPr>
        <p:spPr>
          <a:xfrm>
            <a:off x="0" y="222250"/>
            <a:ext cx="8229600" cy="623252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ES" altLang="es-ES" sz="1800" b="1" dirty="0">
              <a:solidFill>
                <a:schemeClr val="accent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2013 - Metodología de la implementación efectiva de las 40 Recomendaciones.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b="1" dirty="0">
                <a:solidFill>
                  <a:schemeClr val="accent1"/>
                </a:solidFill>
              </a:rPr>
              <a:t>Año 2014 - GAFISUD se amplía a Centroamérica y cambia nombre a GAFILAT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2014 - Primera evaluación bajo términos de Cuarta Ronda - España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2017 - Se actualiza la Metodología para la Evaluación de la Efectividad en la implementación de las 40 Recomendaciones.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dirty="0">
                <a:solidFill>
                  <a:schemeClr val="accent1"/>
                </a:solidFill>
              </a:rPr>
              <a:t>Año 2018 - Estándares para Activos Virtuales y Proveedores de Servicios de Activos Virtuales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b="1" dirty="0">
                <a:solidFill>
                  <a:schemeClr val="accent1"/>
                </a:solidFill>
              </a:rPr>
              <a:t>Año 2018 - Inicio de Proceso de Evaluación Mutua GAFILAT - Uruguay bajo Cuarta Ronda – Cumplimiento Técnico y Metodología de la Evaluación.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altLang="es-ES" sz="2000" b="1" dirty="0">
                <a:solidFill>
                  <a:schemeClr val="accent1"/>
                </a:solidFill>
              </a:rPr>
              <a:t>Año 2019 - Resultados Uruguay - Cumplimiento promedio Moderado sin "No Cumplidos"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UY" altLang="es-ES" sz="1800" b="1" dirty="0">
              <a:solidFill>
                <a:schemeClr val="accent1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UY" altLang="es-E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6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CustomShape 2"/>
          <p:cNvSpPr/>
          <p:nvPr/>
        </p:nvSpPr>
        <p:spPr>
          <a:xfrm>
            <a:off x="0" y="-365125"/>
            <a:ext cx="9144000" cy="61079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eaLnBrk="1" hangingPunct="1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</a:p>
          <a:p>
            <a:pPr algn="just" eaLnBrk="1" hangingPunct="1">
              <a:defRPr/>
            </a:pPr>
            <a:endParaRPr lang="es-UY" sz="2300" b="1" i="1" dirty="0">
              <a:solidFill>
                <a:schemeClr val="accent1"/>
              </a:solidFill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QUE ES UNA EVALUACIÓN MUTUA </a:t>
            </a:r>
            <a:endParaRPr lang="es-UY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200" dirty="0">
                <a:solidFill>
                  <a:schemeClr val="accent1"/>
                </a:solidFill>
              </a:rPr>
              <a:t>Es una revisión entre pares, en donde se evalúa el nivel de  implementación y  eficacia de las medidas adoptadas contra el lavado de activos, el financiamiento del terrorismo y el financiamiento de la Proliferación de Armas de Destrucción, por parte del país evaluado.</a:t>
            </a:r>
          </a:p>
          <a:p>
            <a:pPr algn="just" eaLnBrk="1" hangingPunct="1">
              <a:defRPr/>
            </a:pPr>
            <a:endParaRPr lang="es-UY" sz="22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300" dirty="0">
              <a:solidFill>
                <a:schemeClr val="accent1"/>
              </a:solidFill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QUE SE ANALIZA EN LA EVALUACIÓN MUTUA </a:t>
            </a:r>
          </a:p>
          <a:p>
            <a:pPr algn="just" eaLnBrk="1" hangingPunct="1">
              <a:defRPr/>
            </a:pPr>
            <a:endParaRPr lang="es-UY" sz="2300" b="1" i="1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</a:rPr>
              <a:t>Se realiza un análisis integral de la medida en que el país cumple con los Estándares del GAFI y el éxito logrado en cuanto a mantener un sistema sólido ALA/CFT, como exigen las Recomendaciones.</a:t>
            </a:r>
          </a:p>
          <a:p>
            <a:pPr algn="just" eaLnBrk="1" hangingPunct="1">
              <a:defRPr/>
            </a:pPr>
            <a:endParaRPr lang="es-UY" sz="2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5970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altLang="es-ES" sz="3200" b="1" dirty="0">
                <a:solidFill>
                  <a:schemeClr val="accent1"/>
                </a:solidFill>
              </a:rPr>
              <a:t>METODOLOGIA DE EVALUACION</a:t>
            </a:r>
            <a:endParaRPr lang="es-ES" altLang="es-ES" sz="3200" b="1" dirty="0">
              <a:solidFill>
                <a:schemeClr val="accent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sub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s-ES" sz="2400" dirty="0">
                <a:solidFill>
                  <a:schemeClr val="accent1"/>
                </a:solidFill>
              </a:rPr>
              <a:t>¿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229600" cy="1398588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es-UY" sz="1800" b="1" dirty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es-ES" sz="1800" b="1" dirty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es-UY" sz="1800" b="1" dirty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es-UY" sz="3600" b="1" dirty="0">
              <a:solidFill>
                <a:schemeClr val="accent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83809" y="1252023"/>
            <a:ext cx="82292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s-ES" sz="2300" b="1" i="1" u="sng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es-ES" sz="2300" b="1" i="1" u="sng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¿Qué se evalúa?</a:t>
            </a:r>
          </a:p>
          <a:p>
            <a:pPr algn="ctr">
              <a:defRPr/>
            </a:pPr>
            <a:endParaRPr lang="es-ES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Qué los países cuenten con:</a:t>
            </a:r>
          </a:p>
          <a:p>
            <a:pPr>
              <a:defRPr/>
            </a:pPr>
            <a:endParaRPr lang="es-ES" sz="2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Regulación requerida;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Supervisión adecuada;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" sz="2300" dirty="0">
                <a:solidFill>
                  <a:schemeClr val="accent1"/>
                </a:solidFill>
              </a:rPr>
              <a:t>Medios suficientes (humanos, económicos, etc.);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" sz="2300" dirty="0">
                <a:solidFill>
                  <a:schemeClr val="accent1"/>
                </a:solidFill>
              </a:rPr>
              <a:t>Implementación práctica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Estadísticas, cooperación, sentencias, etc.</a:t>
            </a:r>
          </a:p>
        </p:txBody>
      </p:sp>
    </p:spTree>
    <p:extLst>
      <p:ext uri="{BB962C8B-B14F-4D97-AF65-F5344CB8AC3E}">
        <p14:creationId xmlns:p14="http://schemas.microsoft.com/office/powerpoint/2010/main" val="104133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CustomShape 2"/>
          <p:cNvSpPr/>
          <p:nvPr/>
        </p:nvSpPr>
        <p:spPr>
          <a:xfrm>
            <a:off x="0" y="0"/>
            <a:ext cx="9144000" cy="79699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eaLnBrk="1" hangingPunct="1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</a:p>
          <a:p>
            <a:pPr algn="just" eaLnBrk="1" hangingPunct="1">
              <a:defRPr/>
            </a:pPr>
            <a:r>
              <a:rPr lang="es-ES" sz="2200" dirty="0">
                <a:solidFill>
                  <a:schemeClr val="accent1"/>
                </a:solidFill>
              </a:rPr>
              <a:t>Las evaluaciones se dividen, en dos partes, la evaluación del Cumplimiento Técnico y del Nivel de Efectividad del sistema.</a:t>
            </a:r>
          </a:p>
          <a:p>
            <a:pPr algn="just" eaLnBrk="1" hangingPunct="1">
              <a:defRPr/>
            </a:pPr>
            <a:endParaRPr lang="es-ES" sz="2200" b="1" u="sng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ES" sz="2200" b="1" i="1" u="sng" dirty="0">
                <a:solidFill>
                  <a:schemeClr val="accent1"/>
                </a:solidFill>
              </a:rPr>
              <a:t>I) Cumplimiento Técnico:</a:t>
            </a:r>
            <a:r>
              <a:rPr lang="es-ES" sz="2200" b="1" i="1" dirty="0">
                <a:solidFill>
                  <a:schemeClr val="accent1"/>
                </a:solidFill>
              </a:rPr>
              <a:t> </a:t>
            </a:r>
          </a:p>
          <a:p>
            <a:pPr algn="just" eaLnBrk="1" hangingPunct="1">
              <a:defRPr/>
            </a:pPr>
            <a:r>
              <a:rPr lang="es-ES" sz="2200" b="1" i="1" dirty="0">
                <a:solidFill>
                  <a:schemeClr val="accent1"/>
                </a:solidFill>
              </a:rPr>
              <a:t>	</a:t>
            </a:r>
          </a:p>
          <a:p>
            <a:pPr algn="just" eaLnBrk="1" hangingPunct="1">
              <a:defRPr/>
            </a:pPr>
            <a:r>
              <a:rPr lang="es-ES" sz="2200" dirty="0">
                <a:solidFill>
                  <a:schemeClr val="accent1"/>
                </a:solidFill>
              </a:rPr>
              <a:t>Se evalúan los requisitos específicos de las Recomendaciones del GAFI, principalmente en lo que respecta al marco jurídico e institucional relevante del país, y los poderes y procedimientos de las autoridades competentes. </a:t>
            </a:r>
          </a:p>
          <a:p>
            <a:pPr algn="just" eaLnBrk="1" hangingPunct="1">
              <a:defRPr/>
            </a:pPr>
            <a:r>
              <a:rPr lang="es-ES" sz="2200" b="1" i="1" dirty="0">
                <a:solidFill>
                  <a:schemeClr val="accent1"/>
                </a:solidFill>
              </a:rPr>
              <a:t>	</a:t>
            </a:r>
          </a:p>
          <a:p>
            <a:pPr marL="514350" indent="-514350" eaLnBrk="1" hangingPunct="1">
              <a:defRPr/>
            </a:pPr>
            <a:r>
              <a:rPr lang="es-ES" sz="2200" b="1" u="sng" dirty="0">
                <a:solidFill>
                  <a:schemeClr val="accent1"/>
                </a:solidFill>
              </a:rPr>
              <a:t>II) Nivel de Efectividad:</a:t>
            </a:r>
          </a:p>
          <a:p>
            <a:pPr eaLnBrk="1" hangingPunct="1">
              <a:defRPr/>
            </a:pPr>
            <a:endParaRPr lang="es-ES" sz="22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ES" sz="2200" dirty="0">
                <a:solidFill>
                  <a:schemeClr val="accent1"/>
                </a:solidFill>
              </a:rPr>
              <a:t>Se evalúa la idoneidad de la implementación de las Recomendaciones del GAFI, y se identifica el grado en que un país alcanza un conjunto definido de resultados que son fundamentales para un sólido sistema ALA/CFT. </a:t>
            </a:r>
          </a:p>
          <a:p>
            <a:pPr algn="just" eaLnBrk="1" hangingPunct="1">
              <a:defRPr/>
            </a:pPr>
            <a:r>
              <a:rPr lang="es-ES" sz="2200" dirty="0">
                <a:solidFill>
                  <a:schemeClr val="accent1"/>
                </a:solidFill>
              </a:rPr>
              <a:t>Se evalúa si el marco legal e institucional produce los resultados previstos.</a:t>
            </a:r>
          </a:p>
          <a:p>
            <a:pPr algn="just" eaLnBrk="1" hangingPunct="1">
              <a:defRPr/>
            </a:pPr>
            <a:endParaRPr lang="es-ES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8 Imagen" descr="SENACLAFT 2020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CustomShape 2"/>
          <p:cNvSpPr/>
          <p:nvPr/>
        </p:nvSpPr>
        <p:spPr>
          <a:xfrm>
            <a:off x="0" y="-182563"/>
            <a:ext cx="9144000" cy="19526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eaLnBrk="1" hangingPunct="1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</a:p>
          <a:p>
            <a:pPr marL="514350" indent="-514350" eaLnBrk="1" hangingPunct="1">
              <a:buFont typeface="Wingdings" panose="05000000000000000000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CUAL ES LA IMPORTANCIA DEL RESULTADO DE LA EVALUACIÓN MUTUA</a:t>
            </a:r>
            <a:endParaRPr lang="es-ES" sz="23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es-UY" sz="2400" dirty="0">
              <a:solidFill>
                <a:schemeClr val="accent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8275" y="1055688"/>
            <a:ext cx="8778875" cy="540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s-UY" sz="2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s-UY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El GAFI </a:t>
            </a: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presenta tres veces al año dos listas en las que incluye aquellas jurisdicciones que tienen deficiencias en sus sistemas para la prevención del blanqueo de capitales, la financiación del terrorismo y la proliferación de armas de destrucción masiva</a:t>
            </a:r>
            <a:r>
              <a:rPr lang="es-UY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 eaLnBrk="1" hangingPunct="1">
              <a:defRPr/>
            </a:pPr>
            <a:endParaRPr lang="es-UY" sz="2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pPr marL="457200" indent="-457200" algn="just" eaLnBrk="1" hangingPunct="1">
              <a:buFont typeface="+mj-lt"/>
              <a:buAutoNum type="arabicPeriod"/>
              <a:defRPr/>
            </a:pPr>
            <a:r>
              <a:rPr lang="es-UY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LISTA NEGRA: </a:t>
            </a:r>
          </a:p>
          <a:p>
            <a:pPr algn="just" eaLnBrk="1" hangingPunct="1">
              <a:defRPr/>
            </a:pPr>
            <a:r>
              <a:rPr lang="es-UY" sz="23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UY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Se incluyen a las </a:t>
            </a: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jurisdicciones que tienen deficiencias 	estratégicas significativas en sus sistemas ALACFT. </a:t>
            </a:r>
          </a:p>
          <a:p>
            <a:pPr algn="just" eaLnBrk="1" hangingPunct="1">
              <a:defRPr/>
            </a:pPr>
            <a:r>
              <a:rPr lang="es-ES" sz="23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	Los 	países que integran la lista, son objeto de 	contramedidas por parte del resto de los países y 	jurisdicciones, tendientes a proteger su sistema financiero. 	Actualmente se encuentran en lista negra: IRÁN y COREA 	DEL NORTE.</a:t>
            </a:r>
          </a:p>
          <a:p>
            <a:pPr marL="457200" indent="-457200" algn="just" eaLnBrk="1" hangingPunct="1">
              <a:defRPr/>
            </a:pPr>
            <a:endParaRPr lang="es-ES" sz="23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17414</TotalTime>
  <Words>1037</Words>
  <Application>Microsoft Office PowerPoint</Application>
  <PresentationFormat>Presentación en pantalla (4:3)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Century Gothic</vt:lpstr>
      <vt:lpstr>Times New Roman</vt:lpstr>
      <vt:lpstr>Wingdings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METODOLOGIA DE EVALUACION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mdarosa</dc:creator>
  <cp:lastModifiedBy>Usuario 7</cp:lastModifiedBy>
  <cp:revision>850</cp:revision>
  <dcterms:created xsi:type="dcterms:W3CDTF">2016-01-28T18:01:13Z</dcterms:created>
  <dcterms:modified xsi:type="dcterms:W3CDTF">2022-08-22T14:31:23Z</dcterms:modified>
  <dc:language>es-UY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